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81" r:id="rId2"/>
    <p:sldId id="274" r:id="rId3"/>
    <p:sldId id="257" r:id="rId4"/>
    <p:sldId id="258" r:id="rId5"/>
    <p:sldId id="271" r:id="rId6"/>
    <p:sldId id="259" r:id="rId7"/>
    <p:sldId id="270" r:id="rId8"/>
    <p:sldId id="260" r:id="rId9"/>
    <p:sldId id="261" r:id="rId10"/>
    <p:sldId id="262" r:id="rId11"/>
    <p:sldId id="272" r:id="rId12"/>
    <p:sldId id="264" r:id="rId13"/>
    <p:sldId id="265" r:id="rId14"/>
    <p:sldId id="275" r:id="rId15"/>
    <p:sldId id="276" r:id="rId16"/>
    <p:sldId id="277" r:id="rId17"/>
    <p:sldId id="278" r:id="rId18"/>
    <p:sldId id="279" r:id="rId19"/>
    <p:sldId id="280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59F4D-DDF8-45D3-B09A-AD19918EFB81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F378B-DE94-4FE8-8DFE-F58549622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377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F378B-DE94-4FE8-8DFE-F5854962275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084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0668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6000" b="1" i="1" dirty="0">
                <a:solidFill>
                  <a:srgbClr val="59B0B9">
                    <a:lumMod val="75000"/>
                  </a:srgbClr>
                </a:solidFill>
              </a:rPr>
              <a:t>В мире  </a:t>
            </a:r>
            <a:r>
              <a:rPr lang="ru-RU" sz="6000" b="1" i="1" dirty="0" smtClean="0">
                <a:solidFill>
                  <a:srgbClr val="59B0B9">
                    <a:lumMod val="75000"/>
                  </a:srgbClr>
                </a:solidFill>
              </a:rPr>
              <a:t>профессий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4365104"/>
            <a:ext cx="3538736" cy="1872208"/>
          </a:xfrm>
        </p:spPr>
        <p:txBody>
          <a:bodyPr/>
          <a:lstStyle/>
          <a:p>
            <a:pPr algn="r"/>
            <a:r>
              <a:rPr lang="ru-RU" dirty="0" smtClean="0"/>
              <a:t>МБДОУ д</a:t>
            </a:r>
            <a:r>
              <a:rPr lang="en-US" dirty="0" smtClean="0"/>
              <a:t>/</a:t>
            </a:r>
            <a:r>
              <a:rPr lang="ru-RU" dirty="0" smtClean="0"/>
              <a:t>с ОВ №8</a:t>
            </a:r>
          </a:p>
          <a:p>
            <a:pPr algn="r"/>
            <a:r>
              <a:rPr lang="ru-RU" dirty="0" smtClean="0"/>
              <a:t>Подготовила воспитатель:</a:t>
            </a:r>
          </a:p>
          <a:p>
            <a:pPr algn="r"/>
            <a:r>
              <a:rPr lang="ru-RU" dirty="0" smtClean="0"/>
              <a:t> Малыхина Н.С.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33374"/>
            <a:ext cx="5904656" cy="409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86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4270515" cy="569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22035" y="1268760"/>
            <a:ext cx="4370445" cy="47705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Open Sans"/>
            </a:endParaRPr>
          </a:p>
          <a:p>
            <a:endParaRPr lang="ru-RU" sz="3200" dirty="0">
              <a:solidFill>
                <a:schemeClr val="accent2">
                  <a:lumMod val="75000"/>
                </a:schemeClr>
              </a:solidFill>
              <a:latin typeface="Open Sans"/>
            </a:endParaRPr>
          </a:p>
          <a:p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Open Sans"/>
            </a:endParaRPr>
          </a:p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 </a:t>
            </a:r>
          </a:p>
          <a:p>
            <a:r>
              <a:rPr lang="ru-RU" sz="2400" dirty="0" smtClean="0">
                <a:solidFill>
                  <a:srgbClr val="222222"/>
                </a:solidFill>
                <a:latin typeface="Open Sans"/>
              </a:rPr>
              <a:t>Учитель строг</a:t>
            </a:r>
            <a:r>
              <a:rPr lang="ru-RU" sz="2400" dirty="0">
                <a:solidFill>
                  <a:srgbClr val="222222"/>
                </a:solidFill>
                <a:latin typeface="Open Sans"/>
              </a:rPr>
              <a:t>, но справедлив. </a:t>
            </a:r>
            <a:endParaRPr lang="ru-RU" sz="2400" dirty="0" smtClean="0">
              <a:solidFill>
                <a:srgbClr val="222222"/>
              </a:solidFill>
              <a:latin typeface="Open Sans"/>
            </a:endParaRPr>
          </a:p>
          <a:p>
            <a:r>
              <a:rPr lang="ru-RU" sz="2400" dirty="0" smtClean="0">
                <a:solidFill>
                  <a:srgbClr val="222222"/>
                </a:solidFill>
                <a:latin typeface="Open Sans"/>
              </a:rPr>
              <a:t>Он </a:t>
            </a:r>
            <a:r>
              <a:rPr lang="ru-RU" sz="2400" dirty="0">
                <a:solidFill>
                  <a:srgbClr val="222222"/>
                </a:solidFill>
                <a:latin typeface="Open Sans"/>
              </a:rPr>
              <a:t>с каждым вежлив и учтив. </a:t>
            </a:r>
            <a:endParaRPr lang="ru-RU" sz="2400" dirty="0" smtClean="0">
              <a:solidFill>
                <a:srgbClr val="222222"/>
              </a:solidFill>
              <a:latin typeface="Open Sans"/>
            </a:endParaRPr>
          </a:p>
          <a:p>
            <a:r>
              <a:rPr lang="ru-RU" sz="2400" dirty="0" smtClean="0">
                <a:solidFill>
                  <a:srgbClr val="222222"/>
                </a:solidFill>
                <a:latin typeface="Open Sans"/>
              </a:rPr>
              <a:t>Научит </a:t>
            </a:r>
            <a:r>
              <a:rPr lang="ru-RU" sz="2400" dirty="0">
                <a:solidFill>
                  <a:srgbClr val="222222"/>
                </a:solidFill>
                <a:latin typeface="Open Sans"/>
              </a:rPr>
              <a:t>вас читать, писать, </a:t>
            </a:r>
            <a:endParaRPr lang="ru-RU" sz="2400" dirty="0" smtClean="0">
              <a:solidFill>
                <a:srgbClr val="222222"/>
              </a:solidFill>
              <a:latin typeface="Open Sans"/>
            </a:endParaRPr>
          </a:p>
          <a:p>
            <a:r>
              <a:rPr lang="ru-RU" sz="2400" dirty="0" smtClean="0">
                <a:solidFill>
                  <a:srgbClr val="222222"/>
                </a:solidFill>
                <a:latin typeface="Open Sans"/>
              </a:rPr>
              <a:t>Друг </a:t>
            </a:r>
            <a:r>
              <a:rPr lang="ru-RU" sz="2400" dirty="0">
                <a:solidFill>
                  <a:srgbClr val="222222"/>
                </a:solidFill>
                <a:latin typeface="Open Sans"/>
              </a:rPr>
              <a:t>с другом весело играть.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704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очка полицей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5827"/>
            <a:ext cx="4392488" cy="613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76670"/>
            <a:ext cx="4032448" cy="29546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400" dirty="0" smtClean="0">
              <a:solidFill>
                <a:srgbClr val="404040"/>
              </a:solidFill>
            </a:endParaRPr>
          </a:p>
          <a:p>
            <a:endParaRPr lang="ru-RU" sz="2400" dirty="0">
              <a:solidFill>
                <a:srgbClr val="404040"/>
              </a:solidFill>
            </a:endParaRPr>
          </a:p>
          <a:p>
            <a:r>
              <a:rPr lang="ru-RU" sz="2400" dirty="0" smtClean="0">
                <a:solidFill>
                  <a:srgbClr val="404040"/>
                </a:solidFill>
              </a:rPr>
              <a:t>Полицейский </a:t>
            </a:r>
            <a:r>
              <a:rPr lang="ru-RU" sz="2400" dirty="0">
                <a:solidFill>
                  <a:srgbClr val="404040"/>
                </a:solidFill>
              </a:rPr>
              <a:t>защищает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404040"/>
                </a:solidFill>
              </a:rPr>
              <a:t>Нашу честь и наш покой,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404040"/>
                </a:solidFill>
              </a:rPr>
              <a:t>И на службу заступает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404040"/>
                </a:solidFill>
              </a:rPr>
              <a:t>В час дневной и в час ночной</a:t>
            </a:r>
            <a:r>
              <a:rPr lang="ru-RU" dirty="0" smtClean="0">
                <a:solidFill>
                  <a:srgbClr val="404040"/>
                </a:solidFill>
                <a:latin typeface="Source Sans Pro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4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очка почталь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99" y="548680"/>
            <a:ext cx="4600563" cy="613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764704"/>
            <a:ext cx="4032448" cy="43088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PT Sans"/>
            </a:endParaRPr>
          </a:p>
          <a:p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PT Sans"/>
            </a:endParaRPr>
          </a:p>
          <a:p>
            <a:endParaRPr lang="ru-RU" dirty="0">
              <a:solidFill>
                <a:srgbClr val="2F140B"/>
              </a:solidFill>
              <a:latin typeface="PT Sans"/>
            </a:endParaRPr>
          </a:p>
          <a:p>
            <a:r>
              <a:rPr lang="ru-RU" sz="2400" dirty="0" smtClean="0">
                <a:solidFill>
                  <a:srgbClr val="2F140B"/>
                </a:solidFill>
                <a:latin typeface="PT Sans"/>
              </a:rPr>
              <a:t>Письма</a:t>
            </a:r>
            <a:r>
              <a:rPr lang="ru-RU" sz="2400" dirty="0">
                <a:solidFill>
                  <a:srgbClr val="2F140B"/>
                </a:solidFill>
                <a:latin typeface="PT Sans"/>
              </a:rPr>
              <a:t>, телеграммы и газеты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2F140B"/>
                </a:solidFill>
                <a:latin typeface="PT Sans"/>
              </a:rPr>
              <a:t>Он разносит в срок по адресам.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2F140B"/>
                </a:solidFill>
                <a:latin typeface="PT Sans"/>
              </a:rPr>
              <a:t>Новости со всех концов планеты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2F140B"/>
                </a:solidFill>
                <a:latin typeface="PT Sans"/>
              </a:rPr>
              <a:t>Почтальон всегда доставит вам.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6450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очка продаве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00" y="188640"/>
            <a:ext cx="458176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21786"/>
            <a:ext cx="3888432" cy="40318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000" dirty="0" smtClean="0">
              <a:solidFill>
                <a:srgbClr val="000042"/>
              </a:solidFill>
              <a:latin typeface="Times New Roman"/>
            </a:endParaRPr>
          </a:p>
          <a:p>
            <a:endParaRPr lang="ru-RU" sz="2000" dirty="0">
              <a:solidFill>
                <a:srgbClr val="000042"/>
              </a:solidFill>
              <a:latin typeface="Times New Roman"/>
            </a:endParaRPr>
          </a:p>
          <a:p>
            <a:r>
              <a:rPr lang="ru-RU" sz="2400" dirty="0" smtClean="0">
                <a:solidFill>
                  <a:srgbClr val="000042"/>
                </a:solidFill>
                <a:latin typeface="Times New Roman"/>
              </a:rPr>
              <a:t>Продавцов мы уважаем,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0042"/>
                </a:solidFill>
                <a:latin typeface="Times New Roman"/>
              </a:rPr>
              <a:t>Ведь товары покупаем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0042"/>
                </a:solidFill>
                <a:latin typeface="Times New Roman"/>
              </a:rPr>
              <a:t>Постоянно, каждый день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0042"/>
                </a:solidFill>
                <a:latin typeface="Times New Roman"/>
              </a:rPr>
              <a:t>И работать им не лень.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0042"/>
                </a:solidFill>
                <a:latin typeface="Times New Roman"/>
              </a:rPr>
              <a:t>Ежедневно, с спозаранку,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0042"/>
                </a:solidFill>
                <a:latin typeface="Times New Roman"/>
              </a:rPr>
              <a:t>Продавцы идут к прилавку,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0042"/>
                </a:solidFill>
                <a:latin typeface="Times New Roman"/>
              </a:rPr>
              <a:t>Ждут клиентов день и ночь,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0042"/>
                </a:solidFill>
                <a:latin typeface="Times New Roman"/>
              </a:rPr>
              <a:t>Чтобы с выбором помочь!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110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hepresentation.ru/img/tmb/6/535069/26ecc2fc93e2f882738e8c7d76f31a2a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764704"/>
            <a:ext cx="7812021" cy="585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988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kademiarechi.ru/wp-content/uploads/2021/06/stroitel-e1624006610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1" y="476352"/>
            <a:ext cx="8587663" cy="626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304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dou107lip.ru/files/2021/03/16/%D0%BF%D0%BE%D1%87%D1%82%D0%B0/3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0666"/>
            <a:ext cx="8496944" cy="612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886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krasnayashapochka5.1c-umi.ru/images/cms/data/hello_html_m44654e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80920" cy="630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925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age.jimcdn.com/app/cms/image/transf/dimension=1328x10000:format=jpg/path/s5f6a1b1ad2eb9d71/image/ide235b533a321f20/version/1589490350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48680"/>
            <a:ext cx="8593003" cy="614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677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kademiarechi.ru/wp-content/uploads/2021/06/vrach-e16240065675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9169"/>
            <a:ext cx="8640960" cy="635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42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92696"/>
            <a:ext cx="763284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/>
              <a:t>Цель: </a:t>
            </a:r>
            <a:endParaRPr lang="ru-RU" sz="2800" b="1" u="sng" dirty="0" smtClean="0"/>
          </a:p>
          <a:p>
            <a:r>
              <a:rPr lang="ru-RU" sz="2800" dirty="0" smtClean="0"/>
              <a:t>формирование </a:t>
            </a:r>
            <a:r>
              <a:rPr lang="ru-RU" sz="2800" dirty="0"/>
              <a:t>интереса к различным профессиям посредством ознакомления детей с трудом взрослых.</a:t>
            </a:r>
            <a:br>
              <a:rPr lang="ru-RU" sz="2800" dirty="0"/>
            </a:br>
            <a:r>
              <a:rPr lang="ru-RU" sz="2800" b="1" u="sng" dirty="0"/>
              <a:t>Задачи</a:t>
            </a:r>
            <a:r>
              <a:rPr lang="ru-RU" sz="2800" b="1" u="sng" dirty="0" smtClean="0"/>
              <a:t>:</a:t>
            </a:r>
            <a:endParaRPr lang="ru-RU" sz="2800" b="1" i="1" u="sng" dirty="0" smtClean="0"/>
          </a:p>
          <a:p>
            <a:r>
              <a:rPr lang="ru-RU" sz="2800" dirty="0" smtClean="0"/>
              <a:t> - Обогащать </a:t>
            </a:r>
            <a:r>
              <a:rPr lang="ru-RU" sz="2800" dirty="0"/>
              <a:t>представления детей о профессиях;</a:t>
            </a:r>
            <a:br>
              <a:rPr lang="ru-RU" sz="2800" dirty="0"/>
            </a:br>
            <a:r>
              <a:rPr lang="ru-RU" sz="2800" dirty="0"/>
              <a:t>- Воспитывать желание оказывать помощь;</a:t>
            </a:r>
            <a:br>
              <a:rPr lang="ru-RU" sz="2800" dirty="0"/>
            </a:br>
            <a:r>
              <a:rPr lang="ru-RU" sz="2800" dirty="0" smtClean="0"/>
              <a:t>-  Обогащать словарный запас;</a:t>
            </a:r>
          </a:p>
          <a:p>
            <a:r>
              <a:rPr lang="ru-RU" sz="2800" dirty="0" smtClean="0"/>
              <a:t>-  Создать условия для закрепления представлений о трудовых действиях, совершаемых взрослыми, о результатах труда, его оборудованию.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8701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7772400" cy="136207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3501008"/>
            <a:ext cx="7954143" cy="2448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3" y="3284984"/>
            <a:ext cx="887466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71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166842"/>
            <a:ext cx="77048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Пальчиковая игра </a:t>
            </a:r>
            <a:endParaRPr lang="ru-RU" sz="2800" dirty="0"/>
          </a:p>
          <a:p>
            <a:r>
              <a:rPr lang="ru-RU" sz="2800" dirty="0"/>
              <a:t>Много есть профессий знатных, </a:t>
            </a:r>
          </a:p>
          <a:p>
            <a:r>
              <a:rPr lang="ru-RU" sz="2400" i="1" dirty="0" smtClean="0"/>
              <a:t>(Соединять пальцы правой руки с большим)</a:t>
            </a:r>
            <a:r>
              <a:rPr lang="ru-RU" sz="2400" dirty="0" smtClean="0"/>
              <a:t> </a:t>
            </a:r>
          </a:p>
          <a:p>
            <a:r>
              <a:rPr lang="ru-RU" sz="2800" dirty="0" smtClean="0"/>
              <a:t>И полезных, и приятных. </a:t>
            </a:r>
          </a:p>
          <a:p>
            <a:r>
              <a:rPr lang="ru-RU" sz="2400" dirty="0" smtClean="0"/>
              <a:t>(</a:t>
            </a:r>
            <a:r>
              <a:rPr lang="ru-RU" sz="2400" i="1" dirty="0"/>
              <a:t>Соединять пальцы левой руки с большим) </a:t>
            </a:r>
          </a:p>
          <a:p>
            <a:r>
              <a:rPr lang="ru-RU" sz="2800" dirty="0"/>
              <a:t>Повар, врач, маляр, учитель, </a:t>
            </a:r>
          </a:p>
          <a:p>
            <a:r>
              <a:rPr lang="ru-RU" sz="2800" dirty="0"/>
              <a:t>Продавец, шахтёр, строитель… </a:t>
            </a:r>
          </a:p>
          <a:p>
            <a:r>
              <a:rPr lang="ru-RU" sz="2400" i="1" dirty="0"/>
              <a:t>(Последовательно соединять пальцы обеих рук с большим) </a:t>
            </a:r>
          </a:p>
          <a:p>
            <a:r>
              <a:rPr lang="ru-RU" sz="2800" dirty="0"/>
              <a:t>Сразу всех не называю, </a:t>
            </a:r>
          </a:p>
          <a:p>
            <a:r>
              <a:rPr lang="ru-RU" sz="2400" i="1" dirty="0" smtClean="0"/>
              <a:t>(Сжимать и разжимать кулачки)</a:t>
            </a:r>
            <a:r>
              <a:rPr lang="ru-RU" sz="2400" dirty="0"/>
              <a:t> </a:t>
            </a:r>
          </a:p>
          <a:p>
            <a:r>
              <a:rPr lang="ru-RU" sz="2800" dirty="0"/>
              <a:t>Вам продолжить предлагаю. </a:t>
            </a:r>
          </a:p>
          <a:p>
            <a:r>
              <a:rPr lang="ru-RU" sz="2400" i="1" dirty="0" smtClean="0"/>
              <a:t>(Вытянуть руки вперёд ладонями вверх)</a:t>
            </a:r>
            <a:r>
              <a:rPr lang="ru-RU" sz="2400" dirty="0" smtClean="0"/>
              <a:t>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277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204864"/>
            <a:ext cx="4464496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sz="2800" i="1" dirty="0" smtClean="0">
                <a:latin typeface="Calibri" panose="020F0502020204030204" pitchFamily="34" charset="0"/>
              </a:rPr>
              <a:t>Он </a:t>
            </a:r>
            <a:r>
              <a:rPr lang="ru-RU" sz="2800" i="1" dirty="0">
                <a:latin typeface="Calibri" panose="020F0502020204030204" pitchFamily="34" charset="0"/>
              </a:rPr>
              <a:t>и фрукты, и </a:t>
            </a:r>
            <a:r>
              <a:rPr lang="ru-RU" sz="2800" i="1" dirty="0" smtClean="0">
                <a:latin typeface="Calibri" panose="020F0502020204030204" pitchFamily="34" charset="0"/>
              </a:rPr>
              <a:t>природу</a:t>
            </a:r>
          </a:p>
          <a:p>
            <a:r>
              <a:rPr lang="ru-RU" sz="2800" i="1" dirty="0" smtClean="0">
                <a:latin typeface="Calibri" panose="020F0502020204030204" pitchFamily="34" charset="0"/>
              </a:rPr>
              <a:t>Нарисует</a:t>
            </a:r>
            <a:r>
              <a:rPr lang="ru-RU" sz="2800" i="1" dirty="0">
                <a:latin typeface="Calibri" panose="020F0502020204030204" pitchFamily="34" charset="0"/>
              </a:rPr>
              <a:t>, и портрет</a:t>
            </a:r>
            <a:r>
              <a:rPr lang="ru-RU" sz="2800" i="1" dirty="0" smtClean="0">
                <a:latin typeface="Calibri" panose="020F0502020204030204" pitchFamily="34" charset="0"/>
              </a:rPr>
              <a:t>.</a:t>
            </a:r>
          </a:p>
          <a:p>
            <a:r>
              <a:rPr lang="ru-RU" sz="2800" i="1" dirty="0" smtClean="0">
                <a:latin typeface="Calibri" panose="020F0502020204030204" pitchFamily="34" charset="0"/>
              </a:rPr>
              <a:t>Взял </a:t>
            </a:r>
            <a:r>
              <a:rPr lang="ru-RU" sz="2800" i="1" dirty="0">
                <a:latin typeface="Calibri" panose="020F0502020204030204" pitchFamily="34" charset="0"/>
              </a:rPr>
              <a:t>художник на работу </a:t>
            </a:r>
            <a:endParaRPr lang="ru-RU" sz="2800" i="1" dirty="0" smtClean="0">
              <a:latin typeface="Calibri" panose="020F0502020204030204" pitchFamily="34" charset="0"/>
            </a:endParaRPr>
          </a:p>
          <a:p>
            <a:r>
              <a:rPr lang="ru-RU" sz="2800" i="1" dirty="0" smtClean="0">
                <a:latin typeface="Calibri" panose="020F0502020204030204" pitchFamily="34" charset="0"/>
              </a:rPr>
              <a:t>Кисти</a:t>
            </a:r>
            <a:r>
              <a:rPr lang="ru-RU" sz="2800" i="1" dirty="0">
                <a:latin typeface="Calibri" panose="020F0502020204030204" pitchFamily="34" charset="0"/>
              </a:rPr>
              <a:t>, краски и мольберт</a:t>
            </a:r>
            <a:r>
              <a:rPr lang="ru-RU" sz="2800" dirty="0">
                <a:latin typeface="Calibri" panose="020F0502020204030204" pitchFamily="34" charset="0"/>
              </a:rPr>
              <a:t>.</a:t>
            </a:r>
            <a:br>
              <a:rPr lang="ru-RU" sz="2800" dirty="0">
                <a:latin typeface="Calibri" panose="020F0502020204030204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Карточка худож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478" y="980728"/>
            <a:ext cx="4546476" cy="577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03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очка медсест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9302"/>
            <a:ext cx="468957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41092" y="312765"/>
            <a:ext cx="3986884" cy="63094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ru-RU" dirty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endParaRPr lang="ru-RU" dirty="0" smtClean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r>
              <a:rPr lang="ru-RU" sz="2400" dirty="0" smtClean="0">
                <a:solidFill>
                  <a:srgbClr val="333333"/>
                </a:solidFill>
                <a:latin typeface="Calibri" panose="020F0502020204030204" pitchFamily="34" charset="0"/>
              </a:rPr>
              <a:t>Медсестра </a:t>
            </a:r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</a:rPr>
              <a:t>– врачу подмога.</a:t>
            </a:r>
          </a:p>
          <a:p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</a:rPr>
              <a:t>Может сделать очень много.</a:t>
            </a:r>
          </a:p>
          <a:p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</a:rPr>
              <a:t>Вот разбитая коленка –</a:t>
            </a:r>
          </a:p>
          <a:p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</a:rPr>
              <a:t>Я зеленкой мажу Ленку.</a:t>
            </a:r>
          </a:p>
          <a:p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</a:rPr>
              <a:t>Горлышко болит – компресс.</a:t>
            </a:r>
          </a:p>
          <a:p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</a:rPr>
              <a:t>Кашляешь</a:t>
            </a:r>
            <a:r>
              <a:rPr lang="ru-RU" sz="2400" dirty="0" smtClean="0">
                <a:solidFill>
                  <a:srgbClr val="333333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ru-RU" sz="2400" dirty="0" smtClean="0">
                <a:solidFill>
                  <a:srgbClr val="333333"/>
                </a:solidFill>
                <a:latin typeface="Calibri" panose="020F0502020204030204" pitchFamily="34" charset="0"/>
              </a:rPr>
              <a:t>Рентген</a:t>
            </a:r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</a:rPr>
              <a:t>. </a:t>
            </a:r>
            <a:endParaRPr lang="ru-RU" sz="2400" dirty="0" smtClean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r>
              <a:rPr lang="ru-RU" sz="2400" dirty="0" smtClean="0">
                <a:solidFill>
                  <a:srgbClr val="333333"/>
                </a:solidFill>
                <a:latin typeface="Calibri" panose="020F0502020204030204" pitchFamily="34" charset="0"/>
              </a:rPr>
              <a:t>Прогресс</a:t>
            </a:r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</a:rPr>
              <a:t>…</a:t>
            </a:r>
          </a:p>
          <a:p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</a:rPr>
              <a:t>Если заболел «грустинкой» –</a:t>
            </a:r>
          </a:p>
          <a:p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</a:rPr>
              <a:t>Есть улыбка - </a:t>
            </a:r>
            <a:r>
              <a:rPr lang="ru-RU" sz="2400" dirty="0" err="1">
                <a:solidFill>
                  <a:srgbClr val="333333"/>
                </a:solidFill>
                <a:latin typeface="Calibri" panose="020F0502020204030204" pitchFamily="34" charset="0"/>
              </a:rPr>
              <a:t>витаминка</a:t>
            </a:r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</a:rPr>
              <a:t>Улыбайтесь, не хворайте,</a:t>
            </a:r>
          </a:p>
          <a:p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</a:rPr>
              <a:t>Ешьте кашу, подрастайте!</a:t>
            </a:r>
          </a:p>
          <a:p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</a:rPr>
              <a:t> </a:t>
            </a:r>
            <a:b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</a:rPr>
            </a:br>
            <a:endParaRPr lang="ru-RU" sz="2400" b="0" i="0" dirty="0">
              <a:solidFill>
                <a:srgbClr val="333333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922" y="3549352"/>
            <a:ext cx="4572000" cy="28007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ru-RU" sz="2400" dirty="0" smtClean="0">
                <a:latin typeface="Calibri" panose="020F0502020204030204" pitchFamily="34" charset="0"/>
              </a:rPr>
              <a:t>Если </a:t>
            </a:r>
            <a:r>
              <a:rPr lang="ru-RU" sz="2400" dirty="0">
                <a:latin typeface="Calibri" panose="020F0502020204030204" pitchFamily="34" charset="0"/>
              </a:rPr>
              <a:t>вдруг беда случится, </a:t>
            </a:r>
            <a:endParaRPr lang="ru-RU" sz="2400" dirty="0" smtClean="0">
              <a:latin typeface="Calibri" panose="020F0502020204030204" pitchFamily="34" charset="0"/>
            </a:endParaRPr>
          </a:p>
          <a:p>
            <a:r>
              <a:rPr lang="ru-RU" sz="2400" dirty="0" smtClean="0">
                <a:latin typeface="Calibri" panose="020F0502020204030204" pitchFamily="34" charset="0"/>
              </a:rPr>
              <a:t>Где-то </a:t>
            </a:r>
            <a:r>
              <a:rPr lang="ru-RU" sz="2400" dirty="0">
                <a:latin typeface="Calibri" panose="020F0502020204030204" pitchFamily="34" charset="0"/>
              </a:rPr>
              <a:t>что-то загорится, </a:t>
            </a:r>
            <a:endParaRPr lang="ru-RU" sz="2400" dirty="0" smtClean="0">
              <a:latin typeface="Calibri" panose="020F0502020204030204" pitchFamily="34" charset="0"/>
            </a:endParaRPr>
          </a:p>
          <a:p>
            <a:r>
              <a:rPr lang="ru-RU" sz="2400" dirty="0" smtClean="0">
                <a:latin typeface="Calibri" panose="020F0502020204030204" pitchFamily="34" charset="0"/>
              </a:rPr>
              <a:t>Там </a:t>
            </a:r>
            <a:r>
              <a:rPr lang="ru-RU" sz="2400" dirty="0">
                <a:latin typeface="Calibri" panose="020F0502020204030204" pitchFamily="34" charset="0"/>
              </a:rPr>
              <a:t>пожарный нужен срочно. </a:t>
            </a:r>
            <a:endParaRPr lang="ru-RU" sz="2400" dirty="0" smtClean="0">
              <a:latin typeface="Calibri" panose="020F0502020204030204" pitchFamily="34" charset="0"/>
            </a:endParaRPr>
          </a:p>
          <a:p>
            <a:r>
              <a:rPr lang="ru-RU" sz="2400" dirty="0" smtClean="0">
                <a:latin typeface="Calibri" panose="020F0502020204030204" pitchFamily="34" charset="0"/>
              </a:rPr>
              <a:t>Он </a:t>
            </a:r>
            <a:r>
              <a:rPr lang="ru-RU" sz="2400" dirty="0">
                <a:latin typeface="Calibri" panose="020F0502020204030204" pitchFamily="34" charset="0"/>
              </a:rPr>
              <a:t>погасит, — это точно.</a:t>
            </a:r>
            <a:br>
              <a:rPr lang="ru-RU" sz="2400" dirty="0">
                <a:latin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</a:rPr>
              <a:t/>
            </a:r>
            <a:br>
              <a:rPr lang="ru-RU" sz="2400" dirty="0">
                <a:latin typeface="Calibri" panose="020F0502020204030204" pitchFamily="34" charset="0"/>
              </a:rPr>
            </a:br>
            <a:endParaRPr lang="ru-RU" sz="2400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Карточка пожар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98" y="548680"/>
            <a:ext cx="4139654" cy="602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6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очка парикмах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4" y="565470"/>
            <a:ext cx="4266728" cy="595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32501" y="620688"/>
            <a:ext cx="4228193" cy="34470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/>
              <a:t>Дайте </a:t>
            </a:r>
            <a:r>
              <a:rPr lang="ru-RU" sz="2400" dirty="0"/>
              <a:t>ножницы, расчёску, </a:t>
            </a:r>
            <a:endParaRPr lang="ru-RU" sz="2400" dirty="0" smtClean="0"/>
          </a:p>
          <a:p>
            <a:r>
              <a:rPr lang="ru-RU" sz="2400" dirty="0" smtClean="0"/>
              <a:t>Он </a:t>
            </a:r>
            <a:r>
              <a:rPr lang="ru-RU" sz="2400" dirty="0"/>
              <a:t>вам сделает причёску. </a:t>
            </a:r>
            <a:endParaRPr lang="ru-RU" sz="2400" dirty="0" smtClean="0"/>
          </a:p>
          <a:p>
            <a:r>
              <a:rPr lang="ru-RU" sz="2400" dirty="0" smtClean="0"/>
              <a:t>Парикмахер </a:t>
            </a:r>
            <a:r>
              <a:rPr lang="ru-RU" sz="2400" dirty="0"/>
              <a:t>непременно </a:t>
            </a:r>
            <a:endParaRPr lang="ru-RU" sz="2400" dirty="0" smtClean="0"/>
          </a:p>
          <a:p>
            <a:r>
              <a:rPr lang="ru-RU" sz="2400" dirty="0" smtClean="0"/>
              <a:t>Подстрижёт </a:t>
            </a:r>
            <a:r>
              <a:rPr lang="ru-RU" sz="2400" dirty="0"/>
              <a:t>вас современно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89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731" y="620688"/>
            <a:ext cx="432048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Verdana"/>
              </a:rPr>
              <a:t>Дайте повару продукты: </a:t>
            </a:r>
          </a:p>
          <a:p>
            <a:r>
              <a:rPr lang="ru-RU" sz="2400" dirty="0">
                <a:solidFill>
                  <a:srgbClr val="000000"/>
                </a:solidFill>
                <a:latin typeface="Verdana"/>
              </a:rPr>
              <a:t>Мясо птицы, сухофрукты, </a:t>
            </a:r>
          </a:p>
          <a:p>
            <a:r>
              <a:rPr lang="ru-RU" sz="2400" dirty="0">
                <a:solidFill>
                  <a:srgbClr val="000000"/>
                </a:solidFill>
                <a:latin typeface="Verdana"/>
              </a:rPr>
              <a:t>Рис, картофель... </a:t>
            </a:r>
            <a:endParaRPr lang="ru-RU" sz="2400" dirty="0" smtClean="0">
              <a:solidFill>
                <a:srgbClr val="000000"/>
              </a:solidFill>
              <a:latin typeface="Verdana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Verdana"/>
              </a:rPr>
              <a:t>И </a:t>
            </a:r>
            <a:r>
              <a:rPr lang="ru-RU" sz="2400" dirty="0">
                <a:solidFill>
                  <a:srgbClr val="000000"/>
                </a:solidFill>
                <a:latin typeface="Verdana"/>
              </a:rPr>
              <a:t>тогда </a:t>
            </a:r>
          </a:p>
          <a:p>
            <a:r>
              <a:rPr lang="ru-RU" sz="2400" dirty="0">
                <a:solidFill>
                  <a:srgbClr val="000000"/>
                </a:solidFill>
                <a:latin typeface="Verdana"/>
              </a:rPr>
              <a:t>Ждёт вас вкусная еда. </a:t>
            </a:r>
            <a:endParaRPr lang="ru-RU" sz="2400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  <p:pic>
        <p:nvPicPr>
          <p:cNvPr id="4098" name="Picture 2" descr="Карточка пова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211" y="188640"/>
            <a:ext cx="4474468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7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59443"/>
            <a:ext cx="4032448" cy="48013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dirty="0" smtClean="0"/>
              <a:t>Пусть </a:t>
            </a:r>
            <a:r>
              <a:rPr lang="ru-RU" sz="2400" dirty="0"/>
              <a:t>не сердятся родители, </a:t>
            </a:r>
            <a:endParaRPr lang="ru-RU" sz="2400" dirty="0" smtClean="0"/>
          </a:p>
          <a:p>
            <a:r>
              <a:rPr lang="ru-RU" sz="2400" dirty="0" smtClean="0"/>
              <a:t>Что </a:t>
            </a:r>
            <a:r>
              <a:rPr lang="ru-RU" sz="2400" dirty="0"/>
              <a:t>измажутся строители, </a:t>
            </a:r>
            <a:endParaRPr lang="ru-RU" sz="2400" dirty="0" smtClean="0"/>
          </a:p>
          <a:p>
            <a:r>
              <a:rPr lang="ru-RU" sz="2400" dirty="0" smtClean="0"/>
              <a:t>Потому </a:t>
            </a:r>
            <a:r>
              <a:rPr lang="ru-RU" sz="2400" dirty="0"/>
              <a:t>что тот, кто строит, </a:t>
            </a:r>
            <a:endParaRPr lang="ru-RU" sz="2400" dirty="0" smtClean="0"/>
          </a:p>
          <a:p>
            <a:r>
              <a:rPr lang="ru-RU" sz="2400" dirty="0" smtClean="0"/>
              <a:t>Тот </a:t>
            </a:r>
            <a:r>
              <a:rPr lang="ru-RU" sz="2400" dirty="0"/>
              <a:t>чего-нибудь да стоит! </a:t>
            </a:r>
            <a:endParaRPr lang="ru-RU" sz="2400" dirty="0" smtClean="0"/>
          </a:p>
          <a:p>
            <a:r>
              <a:rPr lang="ru-RU" sz="2400" dirty="0" smtClean="0"/>
              <a:t>И </a:t>
            </a:r>
            <a:r>
              <a:rPr lang="ru-RU" sz="2400" dirty="0"/>
              <a:t>не важно, что пока </a:t>
            </a:r>
            <a:endParaRPr lang="ru-RU" sz="2400" dirty="0" smtClean="0"/>
          </a:p>
          <a:p>
            <a:r>
              <a:rPr lang="ru-RU" sz="2400" dirty="0" smtClean="0"/>
              <a:t>Этот </a:t>
            </a:r>
            <a:r>
              <a:rPr lang="ru-RU" sz="2400" dirty="0"/>
              <a:t>домик из песка!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Карточка строит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0831"/>
            <a:ext cx="4546476" cy="606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17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149</TotalTime>
  <Words>221</Words>
  <Application>Microsoft Office PowerPoint</Application>
  <PresentationFormat>Экран (4:3)</PresentationFormat>
  <Paragraphs>89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Городская</vt:lpstr>
      <vt:lpstr>В мире  профессий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 профессии</dc:title>
  <cp:lastModifiedBy>xxx</cp:lastModifiedBy>
  <cp:revision>18</cp:revision>
  <dcterms:modified xsi:type="dcterms:W3CDTF">2022-12-19T16:07:35Z</dcterms:modified>
</cp:coreProperties>
</file>