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79" r:id="rId3"/>
    <p:sldId id="277" r:id="rId4"/>
    <p:sldId id="286" r:id="rId5"/>
    <p:sldId id="278" r:id="rId6"/>
    <p:sldId id="259" r:id="rId7"/>
    <p:sldId id="296" r:id="rId8"/>
    <p:sldId id="297" r:id="rId9"/>
    <p:sldId id="298" r:id="rId10"/>
    <p:sldId id="300" r:id="rId11"/>
    <p:sldId id="291" r:id="rId12"/>
    <p:sldId id="317" r:id="rId13"/>
    <p:sldId id="302" r:id="rId14"/>
    <p:sldId id="292" r:id="rId15"/>
    <p:sldId id="303" r:id="rId16"/>
    <p:sldId id="304" r:id="rId17"/>
    <p:sldId id="301" r:id="rId18"/>
    <p:sldId id="293" r:id="rId19"/>
    <p:sldId id="305" r:id="rId20"/>
    <p:sldId id="306" r:id="rId21"/>
    <p:sldId id="307" r:id="rId22"/>
    <p:sldId id="294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295" r:id="rId33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9" autoAdjust="0"/>
    <p:restoredTop sz="94743" autoAdjust="0"/>
  </p:normalViewPr>
  <p:slideViewPr>
    <p:cSldViewPr>
      <p:cViewPr>
        <p:scale>
          <a:sx n="73" d="100"/>
          <a:sy n="73" d="100"/>
        </p:scale>
        <p:origin x="-360" y="-12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1096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28B54-3F6B-483C-88DC-2AFD13734FA0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40CF7-B746-4991-B0D4-0CF8F153F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606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40CF7-B746-4991-B0D4-0CF8F153FF6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94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2810-7142-4726-B39A-A8F3C6FE2AB9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D461-642F-45E3-8B3F-4BCA89023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91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2810-7142-4726-B39A-A8F3C6FE2AB9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D461-642F-45E3-8B3F-4BCA89023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608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2810-7142-4726-B39A-A8F3C6FE2AB9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D461-642F-45E3-8B3F-4BCA89023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150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2810-7142-4726-B39A-A8F3C6FE2AB9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D461-642F-45E3-8B3F-4BCA89023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6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2810-7142-4726-B39A-A8F3C6FE2AB9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D461-642F-45E3-8B3F-4BCA89023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771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2810-7142-4726-B39A-A8F3C6FE2AB9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D461-642F-45E3-8B3F-4BCA89023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646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2810-7142-4726-B39A-A8F3C6FE2AB9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D461-642F-45E3-8B3F-4BCA89023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490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2810-7142-4726-B39A-A8F3C6FE2AB9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D461-642F-45E3-8B3F-4BCA89023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701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2810-7142-4726-B39A-A8F3C6FE2AB9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D461-642F-45E3-8B3F-4BCA89023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030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2810-7142-4726-B39A-A8F3C6FE2AB9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D461-642F-45E3-8B3F-4BCA89023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010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2810-7142-4726-B39A-A8F3C6FE2AB9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8D461-642F-45E3-8B3F-4BCA89023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245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32810-7142-4726-B39A-A8F3C6FE2AB9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8D461-642F-45E3-8B3F-4BCA89023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7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916832"/>
            <a:ext cx="5343043" cy="1080120"/>
          </a:xfrm>
        </p:spPr>
        <p:txBody>
          <a:bodyPr>
            <a:noAutofit/>
          </a:bodyPr>
          <a:lstStyle/>
          <a:p>
            <a:r>
              <a:rPr lang="ru-RU" sz="8000" dirty="0" smtClean="0"/>
              <a:t/>
            </a:r>
            <a:br>
              <a:rPr lang="ru-RU" sz="8000" dirty="0" smtClean="0"/>
            </a:br>
            <a:r>
              <a:rPr lang="ru-RU" sz="8000" dirty="0"/>
              <a:t/>
            </a:r>
            <a:br>
              <a:rPr lang="ru-RU" sz="8000" dirty="0"/>
            </a:br>
            <a:r>
              <a:rPr lang="ru-RU" sz="8000" b="1" dirty="0" smtClean="0">
                <a:solidFill>
                  <a:srgbClr val="FF0000"/>
                </a:solidFill>
                <a:latin typeface="a_SimplerCrk" panose="04020904020B03050204" pitchFamily="82" charset="-52"/>
              </a:rPr>
              <a:t>КНИГА ПАМЯТИ</a:t>
            </a:r>
            <a:endParaRPr lang="ru-RU" sz="8000" b="1" dirty="0">
              <a:solidFill>
                <a:srgbClr val="FF0000"/>
              </a:solidFill>
              <a:latin typeface="a_SimplerCrk" panose="04020904020B03050204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7488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  <a:t>ГОРДИЕНКО ИВАН ПАНТЕЛЕЕВИЧ</a:t>
            </a:r>
            <a:b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</a:b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(прапрадедушка  Андрея </a:t>
            </a:r>
            <a:r>
              <a:rPr lang="ru-RU" sz="1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Шимко</a:t>
            </a: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ru-RU" dirty="0">
              <a:solidFill>
                <a:srgbClr val="FF0000"/>
              </a:solidFill>
              <a:latin typeface="a_AlternaNr" panose="020B0606020207050204" pitchFamily="34" charset="-52"/>
            </a:endParaRPr>
          </a:p>
        </p:txBody>
      </p:sp>
      <p:pic>
        <p:nvPicPr>
          <p:cNvPr id="7170" name="Picture 2" descr="C:\Users\123\Downloads\WhatsApp Image 2020-04-21 at 15.55.46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152" y="1484784"/>
            <a:ext cx="2880320" cy="407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20552" y="1268760"/>
            <a:ext cx="48965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/>
              <a:t>Сержант, командир миномета.</a:t>
            </a:r>
          </a:p>
          <a:p>
            <a:r>
              <a:rPr lang="ru-RU" sz="2200" b="1" dirty="0" smtClean="0"/>
              <a:t>Годы службы: </a:t>
            </a:r>
            <a:r>
              <a:rPr lang="ru-RU" sz="2200" dirty="0" smtClean="0"/>
              <a:t>1944-1950гг</a:t>
            </a:r>
          </a:p>
          <a:p>
            <a:r>
              <a:rPr lang="ru-RU" sz="2200" b="1" dirty="0" smtClean="0"/>
              <a:t>Награды</a:t>
            </a:r>
            <a:r>
              <a:rPr lang="ru-RU" sz="2200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/>
              <a:t>2 медали за </a:t>
            </a:r>
            <a:r>
              <a:rPr lang="ru-RU" sz="2200" dirty="0" smtClean="0"/>
              <a:t>Отвагу,</a:t>
            </a:r>
            <a:endParaRPr lang="ru-RU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/>
              <a:t>Орден Отечественной войны 2 степени</a:t>
            </a:r>
          </a:p>
        </p:txBody>
      </p:sp>
    </p:spTree>
    <p:extLst>
      <p:ext uri="{BB962C8B-B14F-4D97-AF65-F5344CB8AC3E}">
        <p14:creationId xmlns:p14="http://schemas.microsoft.com/office/powerpoint/2010/main" val="365757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  <a:t>ИСАЕВ ГРИГОРИЙ АНДРЕЕВИЧ</a:t>
            </a:r>
            <a:b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</a:b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(прадедушка  </a:t>
            </a: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Валерии Дегтяревой </a:t>
            </a:r>
            <a:r>
              <a:rPr lang="ru-RU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rgbClr val="FF0000"/>
              </a:solidFill>
              <a:latin typeface="a_AlternaNr" panose="020B0606020207050204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6536" y="1196753"/>
            <a:ext cx="5544616" cy="4929412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рождения/Возраст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__.__.1908 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рождения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Краснодарский край,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Штейнгартский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р-н, Больше-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Козинский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с/с 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 место призыва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27.06.1941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Штейнгартский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РВК, Краснодарский край,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Штейнгартский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 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Воинское звание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красноармеец 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Причина выбытия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пропал без вести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Дата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выбытия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__.04.1943 </a:t>
            </a:r>
          </a:p>
          <a:p>
            <a:endParaRPr lang="ru-RU" dirty="0"/>
          </a:p>
        </p:txBody>
      </p:sp>
      <p:pic>
        <p:nvPicPr>
          <p:cNvPr id="1026" name="Picture 2" descr="C:\Users\123\Downloads\Исаев Г.А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76" y="1528231"/>
            <a:ext cx="2891110" cy="428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48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  <a:t>ТУМАКОВ НИКОЛАЙ ВАСИЛЬЕВИЧ </a:t>
            </a:r>
            <a:b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</a:b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(ПРАПРАДЕДУШКА Леры </a:t>
            </a:r>
            <a:r>
              <a:rPr lang="ru-RU" sz="1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Тумаковой</a:t>
            </a: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rgbClr val="FF0000"/>
              </a:solidFill>
              <a:latin typeface="a_AlternaNr" panose="020B0606020207050204" pitchFamily="34" charset="-52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84" y="1340768"/>
            <a:ext cx="301674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36576" y="1412776"/>
            <a:ext cx="5400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Год рождения</a:t>
            </a:r>
            <a:r>
              <a:rPr lang="ru-RU" sz="1600" dirty="0"/>
              <a:t>: 22.10.1923</a:t>
            </a:r>
          </a:p>
          <a:p>
            <a:r>
              <a:rPr lang="ru-RU" sz="1600" b="1" dirty="0"/>
              <a:t>Родился</a:t>
            </a:r>
            <a:r>
              <a:rPr lang="ru-RU" sz="1600" dirty="0"/>
              <a:t> в Ставропольском крае, Александровский р-н, с. </a:t>
            </a:r>
            <a:r>
              <a:rPr lang="ru-RU" sz="1600" dirty="0" smtClean="0"/>
              <a:t>Всадник.</a:t>
            </a:r>
            <a:endParaRPr lang="ru-RU" sz="1600" dirty="0"/>
          </a:p>
          <a:p>
            <a:r>
              <a:rPr lang="ru-RU" sz="1600" dirty="0"/>
              <a:t>Прошел всю войну. Имеет много наград.</a:t>
            </a:r>
          </a:p>
          <a:p>
            <a:r>
              <a:rPr lang="ru-RU" sz="1600" dirty="0"/>
              <a:t>Орден Отечественной войны II степени</a:t>
            </a:r>
          </a:p>
          <a:p>
            <a:r>
              <a:rPr lang="ru-RU" sz="1600" b="1" dirty="0"/>
              <a:t>№ наградного документа</a:t>
            </a:r>
            <a:r>
              <a:rPr lang="ru-RU" sz="1600" dirty="0"/>
              <a:t>: 87</a:t>
            </a:r>
          </a:p>
          <a:p>
            <a:r>
              <a:rPr lang="ru-RU" sz="1600" b="1" dirty="0"/>
              <a:t>Дата наградного документа</a:t>
            </a:r>
            <a:r>
              <a:rPr lang="ru-RU" sz="1600" dirty="0"/>
              <a:t>: 06.04.1985</a:t>
            </a:r>
          </a:p>
          <a:p>
            <a:r>
              <a:rPr lang="ru-RU" sz="1600" b="1" dirty="0"/>
              <a:t>Номер записи</a:t>
            </a:r>
            <a:r>
              <a:rPr lang="ru-RU" sz="1600" dirty="0"/>
              <a:t>: 1521284523</a:t>
            </a:r>
          </a:p>
        </p:txBody>
      </p:sp>
    </p:spTree>
    <p:extLst>
      <p:ext uri="{BB962C8B-B14F-4D97-AF65-F5344CB8AC3E}">
        <p14:creationId xmlns:p14="http://schemas.microsoft.com/office/powerpoint/2010/main" val="3153368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  <a:t>САВЕНКО ЯКОВ КОНСТАНТИНОВИЧ</a:t>
            </a:r>
            <a:b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</a:b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(прапрадедушка Вики Сафоновой)</a:t>
            </a:r>
            <a:endParaRPr lang="ru-RU" b="1" dirty="0">
              <a:solidFill>
                <a:srgbClr val="FF0000"/>
              </a:solidFill>
              <a:latin typeface="a_AlternaNr" panose="020B0606020207050204" pitchFamily="34" charset="-52"/>
            </a:endParaRPr>
          </a:p>
        </p:txBody>
      </p:sp>
      <p:pic>
        <p:nvPicPr>
          <p:cNvPr id="1026" name="Picture 2" descr="C:\Users\123\Downloads\Савенко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1628800"/>
            <a:ext cx="3312367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99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352600" y="1484784"/>
            <a:ext cx="4608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1941- 1946гг, </a:t>
            </a:r>
            <a:r>
              <a:rPr lang="ru-RU" dirty="0" smtClean="0"/>
              <a:t>танкист, механик-водитель</a:t>
            </a:r>
            <a:r>
              <a:rPr lang="ru-RU" dirty="0"/>
              <a:t>.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 descr="C:\Users\123\AppData\Local\Microsoft\Windows\Temporary Internet Files\Content.IE5\4WPATDNQ\fame-feed-1421249_64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384" y="4509120"/>
            <a:ext cx="1152093" cy="113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08584" y="1916832"/>
            <a:ext cx="468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1941 году ушёл на фронт добровольцем, победу встретил на втором балтийском фронте, а до 1946 года был в </a:t>
            </a:r>
            <a:r>
              <a:rPr lang="ru-RU" dirty="0" smtClean="0"/>
              <a:t>Румынии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961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50922" y="620688"/>
            <a:ext cx="5136226" cy="49006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</a:t>
            </a:r>
            <a:r>
              <a:rPr lang="ru-RU" sz="2000" b="1" dirty="0" smtClean="0"/>
              <a:t>Чествуя ветеранов войны, вспоминаем и тех, кто познал все ужасы фашистского плена, полное бесправие, издевательства, унижение, страх за свою жизнь. Бывшие малолетние узники, </a:t>
            </a:r>
            <a:r>
              <a:rPr lang="ru-RU" sz="2000" b="1" dirty="0"/>
              <a:t>которые сегодня уже пожилые люди, не могут сдержать слез и </a:t>
            </a:r>
            <a:r>
              <a:rPr lang="ru-RU" sz="2000" b="1" dirty="0" smtClean="0"/>
              <a:t>горечи от выпавших </a:t>
            </a:r>
            <a:r>
              <a:rPr lang="ru-RU" sz="2000" b="1" dirty="0"/>
              <a:t>на </a:t>
            </a:r>
            <a:r>
              <a:rPr lang="ru-RU" sz="2000" b="1" dirty="0" smtClean="0"/>
              <a:t>них испытаний  в детстве.</a:t>
            </a:r>
            <a:endParaRPr lang="ru-RU" sz="2000" b="1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568" y="2348880"/>
            <a:ext cx="2808311" cy="19948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3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7096" y="2276872"/>
            <a:ext cx="3900433" cy="23603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3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0619" y="265024"/>
            <a:ext cx="2672556" cy="17958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3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2907" y="4005064"/>
            <a:ext cx="3312368" cy="18918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3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9071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  <a:t>БЛАГИХ КУЗЬМА АЛЕКСЕЕВИЧ</a:t>
            </a:r>
            <a:b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</a:b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(прапрадедушка Димы Лысенко)</a:t>
            </a:r>
            <a:endParaRPr lang="ru-RU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123\Downloads\Благиз К.А.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4" b="4215"/>
          <a:stretch/>
        </p:blipFill>
        <p:spPr bwMode="auto">
          <a:xfrm>
            <a:off x="6321152" y="1556792"/>
            <a:ext cx="2977902" cy="4047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136576" y="1484784"/>
            <a:ext cx="49685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Годы жизни  14.11.1903г -  06.05.2001г  Начало воинского пути-  Сталинград. Затем его минометный полк перебросили в </a:t>
            </a:r>
            <a:r>
              <a:rPr lang="ru-RU" dirty="0" smtClean="0"/>
              <a:t>Крым. Был </a:t>
            </a:r>
            <a:r>
              <a:rPr lang="ru-RU" dirty="0"/>
              <a:t>минометчиком</a:t>
            </a:r>
            <a:r>
              <a:rPr lang="ru-RU" dirty="0" smtClean="0"/>
              <a:t>. После </a:t>
            </a:r>
            <a:r>
              <a:rPr lang="ru-RU" dirty="0"/>
              <a:t>победы над фашистами , май 1945г , его с полком отправили на Дальний Восток, ведь продолжалась война с Японией. В </a:t>
            </a:r>
            <a:r>
              <a:rPr lang="ru-RU" dirty="0" smtClean="0"/>
              <a:t>         сентябре(октябре</a:t>
            </a:r>
            <a:r>
              <a:rPr lang="ru-RU" dirty="0"/>
              <a:t>) 1945г вернулся домой с </a:t>
            </a:r>
            <a:r>
              <a:rPr lang="ru-RU" dirty="0" smtClean="0"/>
              <a:t>     				победой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09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  <a:t>ЛЯШЕНКО ТРОФИМ ГАВРИЛОВИЧ</a:t>
            </a:r>
            <a:b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</a:b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(прапрадедушка  Саши и Яны </a:t>
            </a:r>
            <a:r>
              <a:rPr lang="ru-RU" sz="1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Вылегжаненых</a:t>
            </a: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4800" b="1" dirty="0">
              <a:solidFill>
                <a:srgbClr val="FF0000"/>
              </a:solidFill>
              <a:latin typeface="a_AlternaNr" panose="020B0606020207050204" pitchFamily="34" charset="-52"/>
            </a:endParaRPr>
          </a:p>
        </p:txBody>
      </p:sp>
      <p:pic>
        <p:nvPicPr>
          <p:cNvPr id="1026" name="Picture 2" descr="C:\Users\123\Desktop\0db06ace-516a-4ac1-a292-acf792c66eb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1" t="16595" r="17760" b="24526"/>
          <a:stretch/>
        </p:blipFill>
        <p:spPr bwMode="auto">
          <a:xfrm>
            <a:off x="6897216" y="1556792"/>
            <a:ext cx="2660402" cy="41115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99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7" name="Picture 3" descr="C:\Users\123\AppData\Local\Microsoft\Windows\Temporary Internet Files\Content.IE5\4WPATDNQ\fame-feed-1421249_64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148" y="4581128"/>
            <a:ext cx="1370852" cy="135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23\Downloads\WhatsApp Image 2020-04-23 at 14.21.33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7" t="4510" r="12546" b="3916"/>
          <a:stretch/>
        </p:blipFill>
        <p:spPr bwMode="auto">
          <a:xfrm>
            <a:off x="1002607" y="2951078"/>
            <a:ext cx="2592288" cy="17740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3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992560" y="1196752"/>
            <a:ext cx="57606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Дата рождения </a:t>
            </a:r>
            <a:r>
              <a:rPr lang="ru-RU" dirty="0" smtClean="0"/>
              <a:t>:</a:t>
            </a:r>
            <a:r>
              <a:rPr lang="ru-RU" dirty="0"/>
              <a:t> </a:t>
            </a:r>
            <a:r>
              <a:rPr lang="ru-RU" b="1" dirty="0"/>
              <a:t>__.__.1918</a:t>
            </a:r>
            <a:endParaRPr lang="ru-RU" dirty="0"/>
          </a:p>
          <a:p>
            <a:r>
              <a:rPr lang="ru-RU" dirty="0"/>
              <a:t>Время поступления на службу: </a:t>
            </a:r>
            <a:r>
              <a:rPr lang="ru-RU" b="1" dirty="0"/>
              <a:t>22.09.1937</a:t>
            </a:r>
            <a:endParaRPr lang="ru-RU" dirty="0"/>
          </a:p>
          <a:p>
            <a:r>
              <a:rPr lang="ru-RU" dirty="0"/>
              <a:t>Место призыва: </a:t>
            </a:r>
            <a:r>
              <a:rPr lang="ru-RU" b="1" dirty="0" err="1"/>
              <a:t>Ейский</a:t>
            </a:r>
            <a:r>
              <a:rPr lang="ru-RU" b="1" dirty="0"/>
              <a:t> РВК, Краснодарский край, </a:t>
            </a:r>
            <a:r>
              <a:rPr lang="ru-RU" b="1" dirty="0" err="1"/>
              <a:t>Ейский</a:t>
            </a:r>
            <a:r>
              <a:rPr lang="ru-RU" b="1" dirty="0"/>
              <a:t> р-н</a:t>
            </a:r>
            <a:endParaRPr lang="ru-RU" dirty="0"/>
          </a:p>
          <a:p>
            <a:r>
              <a:rPr lang="ru-RU" dirty="0"/>
              <a:t>Воинское звание на момент награждения: </a:t>
            </a:r>
            <a:r>
              <a:rPr lang="ru-RU" b="1" dirty="0"/>
              <a:t>старшина</a:t>
            </a:r>
            <a:endParaRPr lang="ru-RU" dirty="0"/>
          </a:p>
          <a:p>
            <a:r>
              <a:rPr lang="ru-RU" dirty="0"/>
              <a:t>Место службы: </a:t>
            </a:r>
            <a:r>
              <a:rPr lang="ru-RU" b="1" dirty="0"/>
              <a:t>255 </a:t>
            </a:r>
            <a:r>
              <a:rPr lang="ru-RU" b="1" dirty="0" err="1"/>
              <a:t>брмп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04928" y="2951078"/>
            <a:ext cx="24482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Награда</a:t>
            </a:r>
          </a:p>
          <a:p>
            <a:r>
              <a:rPr lang="ru-RU" dirty="0"/>
              <a:t> </a:t>
            </a:r>
            <a:r>
              <a:rPr lang="ru-RU" b="1" dirty="0"/>
              <a:t>Медаль «За боевые заслуги»</a:t>
            </a:r>
            <a:endParaRPr lang="ru-RU" dirty="0"/>
          </a:p>
          <a:p>
            <a:r>
              <a:rPr lang="ru-RU" dirty="0"/>
              <a:t>Дата представления к награде: </a:t>
            </a:r>
            <a:r>
              <a:rPr lang="ru-RU" b="1" dirty="0"/>
              <a:t>13.08.1943</a:t>
            </a:r>
            <a:endParaRPr lang="ru-RU" dirty="0"/>
          </a:p>
          <a:p>
            <a:r>
              <a:rPr lang="ru-RU" dirty="0"/>
              <a:t>Дата совершения подвига: </a:t>
            </a:r>
            <a:endParaRPr lang="ru-RU" dirty="0" smtClean="0"/>
          </a:p>
          <a:p>
            <a:r>
              <a:rPr lang="ru-RU" b="1" dirty="0" smtClean="0"/>
              <a:t>15.06.1943-13.08.1943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836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260648"/>
            <a:ext cx="8915400" cy="936104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_AlternaNr" panose="020B0606020207050204" pitchFamily="34" charset="-52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a_AlternaNr" panose="020B0606020207050204" pitchFamily="34" charset="-52"/>
              </a:rPr>
            </a:br>
            <a:r>
              <a:rPr lang="ru-RU" dirty="0">
                <a:solidFill>
                  <a:srgbClr val="C00000"/>
                </a:solidFill>
                <a:latin typeface="a_AlternaNr" panose="020B0606020207050204" pitchFamily="34" charset="-52"/>
              </a:rPr>
              <a:t/>
            </a:r>
            <a:br>
              <a:rPr lang="ru-RU" dirty="0">
                <a:solidFill>
                  <a:srgbClr val="C00000"/>
                </a:solidFill>
                <a:latin typeface="a_AlternaNr" panose="020B0606020207050204" pitchFamily="34" charset="-52"/>
              </a:rPr>
            </a:br>
            <a:r>
              <a:rPr lang="ru-RU" dirty="0" smtClean="0">
                <a:solidFill>
                  <a:srgbClr val="C00000"/>
                </a:solidFill>
                <a:latin typeface="a_AlternaNr" panose="020B0606020207050204" pitchFamily="34" charset="-52"/>
              </a:rPr>
              <a:t>ВЫЛЕГЖАНИН СПИРИДОН ВАСИЛЬЕВИЧ</a:t>
            </a:r>
            <a:br>
              <a:rPr lang="ru-RU" dirty="0" smtClean="0">
                <a:solidFill>
                  <a:srgbClr val="C00000"/>
                </a:solidFill>
                <a:latin typeface="a_AlternaNr" panose="020B0606020207050204" pitchFamily="34" charset="-52"/>
              </a:rPr>
            </a:b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прапрадедушка  Саши и Яны </a:t>
            </a:r>
            <a:r>
              <a:rPr lang="ru-RU" sz="1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Вылегжаненых</a:t>
            </a:r>
            <a:r>
              <a:rPr lang="ru-RU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dirty="0">
                <a:solidFill>
                  <a:srgbClr val="C00000"/>
                </a:solidFill>
                <a:latin typeface="a_AlternaNr" panose="020B0606020207050204" pitchFamily="34" charset="-52"/>
              </a:rPr>
              <a:t> </a:t>
            </a:r>
            <a:br>
              <a:rPr lang="ru-RU" sz="1600" dirty="0">
                <a:solidFill>
                  <a:srgbClr val="C00000"/>
                </a:solidFill>
                <a:latin typeface="a_AlternaNr" panose="020B0606020207050204" pitchFamily="34" charset="-52"/>
              </a:rPr>
            </a:br>
            <a:r>
              <a:rPr lang="ru-RU" dirty="0" smtClean="0">
                <a:solidFill>
                  <a:srgbClr val="C00000"/>
                </a:solidFill>
                <a:latin typeface="a_AlternaNr" panose="020B0606020207050204" pitchFamily="34" charset="-52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a_AlternaNr" panose="020B0606020207050204" pitchFamily="34" charset="-52"/>
              </a:rPr>
            </a:br>
            <a:endParaRPr lang="ru-RU" dirty="0">
              <a:solidFill>
                <a:srgbClr val="C00000"/>
              </a:solidFill>
              <a:latin typeface="a_AlternaNr" panose="020B0606020207050204" pitchFamily="34" charset="-52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" b="7845"/>
          <a:stretch/>
        </p:blipFill>
        <p:spPr bwMode="auto">
          <a:xfrm>
            <a:off x="7113240" y="1463591"/>
            <a:ext cx="2473271" cy="40016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99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6" t="21266" r="10029"/>
          <a:stretch/>
        </p:blipFill>
        <p:spPr bwMode="auto">
          <a:xfrm>
            <a:off x="3656856" y="4075388"/>
            <a:ext cx="3096344" cy="17447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3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992560" y="1340768"/>
            <a:ext cx="59046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Дата рождения __.__.1912 </a:t>
            </a:r>
            <a:endParaRPr lang="ru-RU" sz="1600" dirty="0" smtClean="0"/>
          </a:p>
          <a:p>
            <a:r>
              <a:rPr lang="ru-RU" sz="1600" dirty="0"/>
              <a:t>Место призыва </a:t>
            </a:r>
            <a:r>
              <a:rPr lang="ru-RU" sz="1600" dirty="0" err="1"/>
              <a:t>Санчурский</a:t>
            </a:r>
            <a:r>
              <a:rPr lang="ru-RU" sz="1600" dirty="0"/>
              <a:t> РВК, Кировская обл., </a:t>
            </a:r>
            <a:r>
              <a:rPr lang="ru-RU" sz="1600" dirty="0" err="1"/>
              <a:t>Санчурский</a:t>
            </a:r>
            <a:r>
              <a:rPr lang="ru-RU" sz="1600" dirty="0"/>
              <a:t> </a:t>
            </a:r>
            <a:r>
              <a:rPr lang="ru-RU" sz="1600" dirty="0" smtClean="0"/>
              <a:t>р-н</a:t>
            </a:r>
          </a:p>
          <a:p>
            <a:r>
              <a:rPr lang="ru-RU" sz="1600" dirty="0" smtClean="0"/>
              <a:t>Дата </a:t>
            </a:r>
            <a:r>
              <a:rPr lang="ru-RU" sz="1600" dirty="0"/>
              <a:t>поступления на службу __.__.1942</a:t>
            </a:r>
          </a:p>
          <a:p>
            <a:r>
              <a:rPr lang="ru-RU" sz="1600" dirty="0" smtClean="0"/>
              <a:t>Воинское </a:t>
            </a:r>
            <a:r>
              <a:rPr lang="ru-RU" sz="1600" dirty="0"/>
              <a:t>звание на момент награждения: </a:t>
            </a:r>
            <a:r>
              <a:rPr lang="ru-RU" sz="1600" b="1" dirty="0" err="1" smtClean="0"/>
              <a:t>гв</a:t>
            </a:r>
            <a:r>
              <a:rPr lang="ru-RU" sz="1600" b="1" dirty="0"/>
              <a:t>. ефрейтор</a:t>
            </a:r>
            <a:endParaRPr lang="ru-RU" sz="1600" dirty="0"/>
          </a:p>
          <a:p>
            <a:r>
              <a:rPr lang="ru-RU" sz="1600" dirty="0"/>
              <a:t>Место службы: </a:t>
            </a:r>
            <a:r>
              <a:rPr lang="ru-RU" sz="1600" b="1" dirty="0"/>
              <a:t>40 </a:t>
            </a:r>
            <a:r>
              <a:rPr lang="ru-RU" sz="1600" b="1" dirty="0" err="1"/>
              <a:t>гв</a:t>
            </a:r>
            <a:r>
              <a:rPr lang="ru-RU" sz="1600" b="1" dirty="0"/>
              <a:t>. </a:t>
            </a:r>
            <a:r>
              <a:rPr lang="ru-RU" sz="1600" b="1" dirty="0" err="1" smtClean="0"/>
              <a:t>Сд</a:t>
            </a:r>
            <a:endParaRPr lang="ru-RU" sz="1600" b="1" dirty="0" smtClean="0"/>
          </a:p>
          <a:p>
            <a:r>
              <a:rPr lang="ru-RU" sz="1600" dirty="0" smtClean="0"/>
              <a:t>Награды:</a:t>
            </a:r>
            <a:endParaRPr lang="ru-RU" dirty="0" smtClean="0"/>
          </a:p>
          <a:p>
            <a:r>
              <a:rPr lang="ru-RU" b="1" dirty="0" smtClean="0"/>
              <a:t>Медаль «За оборону Сталинграда»</a:t>
            </a:r>
          </a:p>
          <a:p>
            <a:r>
              <a:rPr lang="ru-RU" b="1" dirty="0" smtClean="0"/>
              <a:t>Медаль «За отвагу»  </a:t>
            </a:r>
            <a:r>
              <a:rPr lang="ru-RU" dirty="0" smtClean="0"/>
              <a:t>(22.08.1943г)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6" t="19079" r="34317" b="12767"/>
          <a:stretch/>
        </p:blipFill>
        <p:spPr bwMode="auto">
          <a:xfrm rot="10800000">
            <a:off x="5404460" y="2468648"/>
            <a:ext cx="1410232" cy="15754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3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5524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520619" y="274638"/>
            <a:ext cx="7890081" cy="214625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86593" y="188641"/>
            <a:ext cx="84249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 Наш </a:t>
            </a:r>
            <a:r>
              <a:rPr lang="ru-RU" sz="1600" b="1" dirty="0"/>
              <a:t>народ  делал все, что мог, для победы  на фронте</a:t>
            </a:r>
            <a:r>
              <a:rPr lang="ru-RU" sz="1600" b="1" dirty="0" smtClean="0"/>
              <a:t>. </a:t>
            </a:r>
            <a:r>
              <a:rPr lang="ru-RU" sz="1600" b="1" dirty="0"/>
              <a:t> Говоря о героизме, хочется отметить как ратную доблесть воинов, так и трудовые подвиги стариков, женщин и детей. В годы войны они много работали, недоедали, получали похоронки на мужей и сыновей , но преодолевая огромные трудности, они заменяли своих мужей, отцов и братьев у станков на заводах и фабриках, </a:t>
            </a:r>
            <a:r>
              <a:rPr lang="ru-RU" sz="1600" b="1" dirty="0" smtClean="0"/>
              <a:t>выращивали пшеницу и овощи на полях</a:t>
            </a:r>
            <a:r>
              <a:rPr lang="ru-RU" sz="1600" b="1" dirty="0"/>
              <a:t>,  пекли хлеб, так необходимый нашей армии. Они жили под лозунгом: "Раньше думай о Родине, а потом о себе».</a:t>
            </a:r>
            <a:br>
              <a:rPr lang="ru-RU" sz="1600" b="1" dirty="0"/>
            </a:br>
            <a:r>
              <a:rPr lang="ru-RU" sz="1600" b="1" dirty="0"/>
              <a:t>«Дорогие ветераны, труженики тыла! Ваши судьбы и подвиги – неотъемлемая часть  Великой Победы!»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3616" y="2393974"/>
            <a:ext cx="2730303" cy="20347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3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745" y="2393487"/>
            <a:ext cx="3354373" cy="19446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3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5948" y="3798493"/>
            <a:ext cx="2966225" cy="20414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3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2362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_AlternaNr" panose="020B0606020207050204" pitchFamily="34" charset="-52"/>
              </a:rPr>
              <a:t>МУХА АЛЕКСАНДР ЯКОВЛЕВИЧ</a:t>
            </a:r>
            <a:br>
              <a:rPr lang="ru-RU" dirty="0" smtClean="0">
                <a:solidFill>
                  <a:srgbClr val="C00000"/>
                </a:solidFill>
                <a:latin typeface="a_AlternaNr" panose="020B0606020207050204" pitchFamily="34" charset="-52"/>
              </a:rPr>
            </a:b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(прапрадедушка  </a:t>
            </a:r>
            <a: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Вероники Рябко)</a:t>
            </a:r>
            <a:endParaRPr lang="ru-RU" sz="1800" dirty="0">
              <a:solidFill>
                <a:srgbClr val="C00000"/>
              </a:solidFill>
              <a:latin typeface="a_AlternaNr" panose="020B0606020207050204" pitchFamily="34" charset="-52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" t="5461" r="14203" b="14591"/>
          <a:stretch/>
        </p:blipFill>
        <p:spPr bwMode="auto">
          <a:xfrm>
            <a:off x="6825208" y="1484784"/>
            <a:ext cx="2736304" cy="384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92560" y="1412776"/>
            <a:ext cx="576064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Был призван на войну из Александровского РВК, Ростовской области в возрасте 19 лет</a:t>
            </a:r>
            <a:r>
              <a:rPr lang="ru-RU" sz="1600" dirty="0" smtClean="0"/>
              <a:t>. Служил </a:t>
            </a:r>
            <a:r>
              <a:rPr lang="ru-RU" sz="1600" dirty="0"/>
              <a:t>в 393-м гвардейском самоходно-артиллерийском полку, являлся командиром СУ-100.Вместе с 1-м Белорусским Фронтом добрался до Берлина. Погиб 27 апреля 1945 в процессе Берлинской наступательной операции</a:t>
            </a:r>
            <a:r>
              <a:rPr lang="ru-RU" sz="1600" dirty="0" smtClean="0"/>
              <a:t>.</a:t>
            </a:r>
          </a:p>
          <a:p>
            <a:pPr algn="ctr"/>
            <a:r>
              <a:rPr lang="ru-RU" dirty="0" smtClean="0"/>
              <a:t>                                                           Награжден</a:t>
            </a:r>
          </a:p>
          <a:p>
            <a:pPr algn="r"/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b="1" dirty="0"/>
              <a:t>Орденом </a:t>
            </a:r>
            <a:r>
              <a:rPr lang="ru-RU" b="1" dirty="0" smtClean="0"/>
              <a:t> Отечественной </a:t>
            </a:r>
            <a:r>
              <a:rPr lang="ru-RU" b="1" dirty="0"/>
              <a:t>Войны </a:t>
            </a:r>
            <a:endParaRPr lang="ru-RU" b="1" dirty="0" smtClean="0"/>
          </a:p>
          <a:p>
            <a:pPr algn="r"/>
            <a:r>
              <a:rPr lang="ru-RU" b="1" dirty="0" smtClean="0"/>
              <a:t>II </a:t>
            </a:r>
            <a:r>
              <a:rPr lang="ru-RU" b="1" dirty="0"/>
              <a:t>степени посмертно.</a:t>
            </a:r>
          </a:p>
        </p:txBody>
      </p:sp>
    </p:spTree>
    <p:extLst>
      <p:ext uri="{BB962C8B-B14F-4D97-AF65-F5344CB8AC3E}">
        <p14:creationId xmlns:p14="http://schemas.microsoft.com/office/powerpoint/2010/main" val="298942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485900" y="476672"/>
            <a:ext cx="8219628" cy="619268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Муниципальное бюджетное дошкольное образовательное учреждение детский сад общеразвивающего вида №8</a:t>
            </a:r>
          </a:p>
          <a:p>
            <a:pPr algn="l"/>
            <a:endParaRPr lang="ru-RU" dirty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Проект </a:t>
            </a:r>
          </a:p>
          <a:p>
            <a:r>
              <a:rPr lang="ru-RU" sz="6000" dirty="0" smtClean="0">
                <a:solidFill>
                  <a:srgbClr val="FF0000"/>
                </a:solidFill>
                <a:latin typeface="a_AlternaNr" panose="020B0606020207050204" pitchFamily="34" charset="-52"/>
              </a:rPr>
              <a:t>КНИГА ПАМЯТИ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Посвящается 75-летию  Великой Победы в ВОВ</a:t>
            </a:r>
          </a:p>
          <a:p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                                          </a:t>
            </a:r>
          </a:p>
          <a:p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dirty="0" err="1" smtClean="0">
                <a:solidFill>
                  <a:schemeClr val="tx1"/>
                </a:solidFill>
              </a:rPr>
              <a:t>Кущевский</a:t>
            </a:r>
            <a:r>
              <a:rPr lang="ru-RU" sz="2000" dirty="0" smtClean="0">
                <a:solidFill>
                  <a:schemeClr val="tx1"/>
                </a:solidFill>
              </a:rPr>
              <a:t> район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х.Красное</a:t>
            </a:r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2020 год 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95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  <a:t>ПОЛУЯН ПАВЕЛ ДМИТРИЕВИЧ</a:t>
            </a:r>
            <a:b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</a:b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(прапрадедушка Марии Иванченко)</a:t>
            </a:r>
            <a:endParaRPr lang="ru-RU" dirty="0">
              <a:solidFill>
                <a:srgbClr val="FF0000"/>
              </a:solidFill>
              <a:latin typeface="a_AlternaNr" panose="020B0606020207050204" pitchFamily="34" charset="-52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4"/>
          <a:stretch/>
        </p:blipFill>
        <p:spPr bwMode="auto">
          <a:xfrm>
            <a:off x="6872636" y="1429321"/>
            <a:ext cx="2849288" cy="3535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99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" name="Picture 3" descr="C:\Users\123\AppData\Local\Microsoft\Windows\Temporary Internet Files\Content.IE5\47R89C0T\georgievskaya-lenta.6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964" y="4581128"/>
            <a:ext cx="1118036" cy="9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20552" y="1340769"/>
            <a:ext cx="57606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М</a:t>
            </a:r>
            <a:r>
              <a:rPr lang="ru-RU" sz="1600" dirty="0" smtClean="0"/>
              <a:t>есто </a:t>
            </a:r>
            <a:r>
              <a:rPr lang="ru-RU" sz="1600" dirty="0"/>
              <a:t>призыва : </a:t>
            </a:r>
            <a:r>
              <a:rPr lang="ru-RU" sz="1600" dirty="0" err="1"/>
              <a:t>Штейнгартский</a:t>
            </a:r>
            <a:r>
              <a:rPr lang="ru-RU" sz="1600" dirty="0"/>
              <a:t>  (ныне </a:t>
            </a:r>
            <a:r>
              <a:rPr lang="ru-RU" sz="1600" dirty="0" err="1"/>
              <a:t>Кущевский</a:t>
            </a:r>
            <a:r>
              <a:rPr lang="ru-RU" sz="1600" dirty="0"/>
              <a:t> )район</a:t>
            </a:r>
          </a:p>
          <a:p>
            <a:r>
              <a:rPr lang="ru-RU" sz="1600" dirty="0"/>
              <a:t>У</a:t>
            </a:r>
            <a:r>
              <a:rPr lang="ru-RU" sz="1600" dirty="0" smtClean="0"/>
              <a:t>шел </a:t>
            </a:r>
            <a:r>
              <a:rPr lang="ru-RU" sz="1600" dirty="0"/>
              <a:t>добровольцем на фронт в августе 1941</a:t>
            </a:r>
          </a:p>
          <a:p>
            <a:r>
              <a:rPr lang="ru-RU" sz="1600" dirty="0"/>
              <a:t>П</a:t>
            </a:r>
            <a:r>
              <a:rPr lang="ru-RU" sz="1600" dirty="0" smtClean="0"/>
              <a:t>рошел </a:t>
            </a:r>
            <a:r>
              <a:rPr lang="ru-RU" sz="1600" dirty="0"/>
              <a:t>всю войну имел звание сержанта. </a:t>
            </a:r>
            <a:endParaRPr lang="ru-RU" sz="1600" dirty="0" smtClean="0"/>
          </a:p>
          <a:p>
            <a:r>
              <a:rPr lang="ru-RU" sz="1600" dirty="0" smtClean="0"/>
              <a:t>Воевал </a:t>
            </a:r>
            <a:r>
              <a:rPr lang="ru-RU" sz="1600" dirty="0"/>
              <a:t>в 4 Гвардейском Кубанском Кавалерийском </a:t>
            </a:r>
            <a:r>
              <a:rPr lang="ru-RU" sz="1600" dirty="0" smtClean="0"/>
              <a:t>корпусе</a:t>
            </a:r>
            <a:r>
              <a:rPr lang="ru-RU" sz="1600" dirty="0"/>
              <a:t> </a:t>
            </a:r>
            <a:endParaRPr lang="ru-RU" sz="1600" dirty="0" smtClean="0"/>
          </a:p>
          <a:p>
            <a:r>
              <a:rPr lang="ru-RU" sz="1600" dirty="0" smtClean="0"/>
              <a:t>Награжден Орденом боевого </a:t>
            </a:r>
            <a:r>
              <a:rPr lang="ru-RU" sz="1600" dirty="0"/>
              <a:t>красного знамени </a:t>
            </a:r>
            <a:r>
              <a:rPr lang="ru-RU" sz="1600" dirty="0" smtClean="0"/>
              <a:t>,</a:t>
            </a:r>
          </a:p>
          <a:p>
            <a:r>
              <a:rPr lang="ru-RU" sz="1600" dirty="0"/>
              <a:t> </a:t>
            </a:r>
            <a:r>
              <a:rPr lang="ru-RU" sz="1600" dirty="0" smtClean="0"/>
              <a:t>                     Орденом </a:t>
            </a:r>
            <a:r>
              <a:rPr lang="ru-RU" sz="1600" dirty="0"/>
              <a:t>П</a:t>
            </a:r>
            <a:r>
              <a:rPr lang="ru-RU" sz="1600" dirty="0" smtClean="0"/>
              <a:t>обеды, </a:t>
            </a:r>
          </a:p>
          <a:p>
            <a:r>
              <a:rPr lang="ru-RU" sz="1600" dirty="0"/>
              <a:t> </a:t>
            </a:r>
            <a:r>
              <a:rPr lang="ru-RU" sz="1600" dirty="0" smtClean="0"/>
              <a:t>                     Орденом </a:t>
            </a:r>
            <a:r>
              <a:rPr lang="ru-RU" sz="1600" dirty="0"/>
              <a:t>Отечественной войны. </a:t>
            </a:r>
            <a:endParaRPr lang="ru-RU" sz="1600" dirty="0" smtClean="0"/>
          </a:p>
          <a:p>
            <a:r>
              <a:rPr lang="ru-RU" sz="1600" dirty="0" smtClean="0"/>
              <a:t>Вернулся </a:t>
            </a:r>
            <a:r>
              <a:rPr lang="ru-RU" sz="1600" dirty="0"/>
              <a:t>с победой в 1945</a:t>
            </a:r>
          </a:p>
        </p:txBody>
      </p:sp>
    </p:spTree>
    <p:extLst>
      <p:ext uri="{BB962C8B-B14F-4D97-AF65-F5344CB8AC3E}">
        <p14:creationId xmlns:p14="http://schemas.microsoft.com/office/powerpoint/2010/main" val="150944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a_AlternaNr" panose="020B0606020207050204" pitchFamily="34" charset="-52"/>
              </a:rPr>
              <a:t>Дементьев Николай </a:t>
            </a:r>
            <a: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  <a:t>Тихонович</a:t>
            </a:r>
            <a:b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</a:br>
            <a: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(прадедушка </a:t>
            </a:r>
            <a:r>
              <a:rPr lang="ru-RU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Саютиных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Никифора и </a:t>
            </a:r>
            <a: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Ярослава)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848" y="1700808"/>
            <a:ext cx="2916324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99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 descr="C:\Users\123\AppData\Local\Microsoft\Windows\Temporary Internet Files\Content.IE5\47R89C0T\Ribbon_of_Saint_George_(tied)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194" y="4653136"/>
            <a:ext cx="952604" cy="144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64568" y="1268760"/>
            <a:ext cx="54726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Место рождения Курская область, с. </a:t>
            </a:r>
            <a:r>
              <a:rPr lang="ru-RU" dirty="0" err="1"/>
              <a:t>Ураево</a:t>
            </a:r>
            <a:endParaRPr lang="ru-RU" dirty="0"/>
          </a:p>
          <a:p>
            <a:r>
              <a:rPr lang="ru-RU" dirty="0"/>
              <a:t>Место призыва г. Ростов-на-Дону </a:t>
            </a:r>
          </a:p>
          <a:p>
            <a:r>
              <a:rPr lang="ru-RU" dirty="0"/>
              <a:t>Дата призыва 27.09.1943</a:t>
            </a:r>
          </a:p>
          <a:p>
            <a:r>
              <a:rPr lang="ru-RU" dirty="0"/>
              <a:t>Воинское звание мл. сержант</a:t>
            </a:r>
          </a:p>
          <a:p>
            <a:r>
              <a:rPr lang="ru-RU" dirty="0"/>
              <a:t>Место службы Стрелковый полк 1941 года</a:t>
            </a:r>
          </a:p>
          <a:p>
            <a:r>
              <a:rPr lang="ru-RU" dirty="0"/>
              <a:t>Дата смерти 09.09.1997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24808" y="2924944"/>
            <a:ext cx="345638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Начал войну рядовым в октябре 1943 года в 1941 зенитном </a:t>
            </a:r>
            <a:r>
              <a:rPr lang="ru-RU" sz="1600" i="1" dirty="0" err="1"/>
              <a:t>арт.полку</a:t>
            </a:r>
            <a:r>
              <a:rPr lang="ru-RU" sz="1600" i="1" dirty="0"/>
              <a:t>. Далее занимал должность </a:t>
            </a:r>
            <a:r>
              <a:rPr lang="ru-RU" sz="1600" i="1" dirty="0" err="1"/>
              <a:t>зам.ком</a:t>
            </a:r>
            <a:r>
              <a:rPr lang="ru-RU" sz="1600" i="1" dirty="0"/>
              <a:t>. взвода. После окончания войны отправлен на Дальний восток комендантом транспортного отделения. Имел правительственные награды. В 1948 году вернулся в Ростов-на-Дону, восстанавливал город на строительных объектах.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01583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2640" y="181703"/>
            <a:ext cx="725725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47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  <a:latin typeface="a_AlternaNr" panose="020B0606020207050204" pitchFamily="34" charset="-52"/>
              </a:rPr>
              <a:t>Хмельницкий Пимен  </a:t>
            </a:r>
            <a: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  <a:t>Яковлевич</a:t>
            </a:r>
            <a:b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</a:b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(прапрадедушка Панченко Анжелики и Полины)</a:t>
            </a:r>
            <a:endParaRPr lang="ru-RU" dirty="0">
              <a:solidFill>
                <a:srgbClr val="FF0000"/>
              </a:solidFill>
              <a:latin typeface="a_AlternaNr" panose="020B0606020207050204" pitchFamily="34" charset="-52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" t="4474" r="9037" b="25969"/>
          <a:stretch/>
        </p:blipFill>
        <p:spPr bwMode="auto">
          <a:xfrm>
            <a:off x="6969224" y="1484784"/>
            <a:ext cx="2501456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99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136576" y="1484784"/>
            <a:ext cx="55446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000" dirty="0" smtClean="0"/>
              <a:t>Военврач </a:t>
            </a:r>
            <a:r>
              <a:rPr lang="ru-RU" sz="2000" dirty="0"/>
              <a:t>2 </a:t>
            </a:r>
            <a:r>
              <a:rPr lang="ru-RU" sz="2000" dirty="0" smtClean="0"/>
              <a:t>-го ранга, подполковник</a:t>
            </a:r>
            <a:r>
              <a:rPr lang="ru-RU" sz="2000" dirty="0"/>
              <a:t>. </a:t>
            </a:r>
            <a:endParaRPr lang="ru-RU" sz="2000" dirty="0" smtClean="0"/>
          </a:p>
          <a:p>
            <a:r>
              <a:rPr lang="ru-RU" sz="2000" dirty="0" smtClean="0"/>
              <a:t>Служил </a:t>
            </a:r>
            <a:r>
              <a:rPr lang="ru-RU" sz="2000" dirty="0"/>
              <a:t>в 1 ой конной армии </a:t>
            </a:r>
            <a:r>
              <a:rPr lang="ru-RU" sz="2000" dirty="0" err="1"/>
              <a:t>с.м</a:t>
            </a:r>
            <a:r>
              <a:rPr lang="ru-RU" sz="2000" dirty="0"/>
              <a:t>. Буденного. </a:t>
            </a:r>
            <a:endParaRPr lang="ru-RU" sz="2000" dirty="0" smtClean="0"/>
          </a:p>
          <a:p>
            <a:r>
              <a:rPr lang="ru-RU" sz="2000" dirty="0" smtClean="0"/>
              <a:t> </a:t>
            </a:r>
            <a:r>
              <a:rPr lang="ru-RU" sz="2000" dirty="0"/>
              <a:t>Много орденов</a:t>
            </a:r>
            <a:r>
              <a:rPr lang="ru-RU" sz="2000" dirty="0" smtClean="0"/>
              <a:t>, и </a:t>
            </a:r>
            <a:r>
              <a:rPr lang="ru-RU" sz="2000" dirty="0"/>
              <a:t>медалей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Заслуженный </a:t>
            </a:r>
            <a:r>
              <a:rPr lang="ru-RU" sz="2000" dirty="0"/>
              <a:t>ветврач Грузии. </a:t>
            </a:r>
            <a:endParaRPr lang="ru-RU" sz="2000" dirty="0" smtClean="0"/>
          </a:p>
          <a:p>
            <a:r>
              <a:rPr lang="ru-RU" sz="2000" dirty="0" smtClean="0"/>
              <a:t>Умер </a:t>
            </a:r>
            <a:r>
              <a:rPr lang="ru-RU" sz="2000" dirty="0"/>
              <a:t>в </a:t>
            </a:r>
            <a:r>
              <a:rPr lang="ru-RU" sz="2000" dirty="0" smtClean="0"/>
              <a:t>городе Краснодаре </a:t>
            </a:r>
            <a:r>
              <a:rPr lang="ru-RU" sz="2000" dirty="0"/>
              <a:t>в </a:t>
            </a:r>
            <a:r>
              <a:rPr lang="ru-RU" sz="2000" dirty="0" smtClean="0"/>
              <a:t>1977г</a:t>
            </a:r>
            <a:r>
              <a:rPr lang="ru-RU" sz="2000" dirty="0"/>
              <a:t>.</a:t>
            </a:r>
          </a:p>
        </p:txBody>
      </p:sp>
      <p:pic>
        <p:nvPicPr>
          <p:cNvPr id="1027" name="Picture 3" descr="C:\Users\123\AppData\Local\Microsoft\Windows\Temporary Internet Files\Content.IE5\47R89C0T\georgievskaya-lenta.6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186" y="4581128"/>
            <a:ext cx="1440160" cy="125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860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  <a:latin typeface="a_AlternaNr" panose="020B0606020207050204" pitchFamily="34" charset="-52"/>
              </a:rPr>
              <a:t>Малыхин Андрей </a:t>
            </a:r>
            <a: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  <a:t>Сергеевич</a:t>
            </a:r>
            <a:r>
              <a:rPr lang="ru-RU" dirty="0"/>
              <a:t/>
            </a:r>
            <a:br>
              <a:rPr lang="ru-RU" dirty="0"/>
            </a:b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(прадедушка Кати Малыхиной)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192" y="1412777"/>
            <a:ext cx="2921372" cy="41831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99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064568" y="1412777"/>
            <a:ext cx="59766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Родился 23.10.1923г. </a:t>
            </a:r>
            <a:endParaRPr lang="ru-RU" dirty="0" smtClean="0"/>
          </a:p>
          <a:p>
            <a:r>
              <a:rPr lang="ru-RU" dirty="0" smtClean="0"/>
              <a:t>Военное </a:t>
            </a:r>
            <a:r>
              <a:rPr lang="ru-RU" dirty="0"/>
              <a:t>звание: </a:t>
            </a:r>
            <a:r>
              <a:rPr lang="ru-RU" dirty="0" err="1"/>
              <a:t>ст.сержант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Последнее место службы – 116 </a:t>
            </a:r>
            <a:r>
              <a:rPr lang="ru-RU" dirty="0" err="1" smtClean="0"/>
              <a:t>сд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Военно-пересыльный пункт – 41 </a:t>
            </a:r>
            <a:r>
              <a:rPr lang="ru-RU" dirty="0" err="1" smtClean="0"/>
              <a:t>азсп</a:t>
            </a:r>
            <a:endParaRPr lang="ru-RU" dirty="0" smtClean="0"/>
          </a:p>
          <a:p>
            <a:r>
              <a:rPr lang="ru-RU" dirty="0" smtClean="0"/>
              <a:t>Выбытие из </a:t>
            </a:r>
            <a:r>
              <a:rPr lang="ru-RU" dirty="0" err="1" smtClean="0"/>
              <a:t>военской</a:t>
            </a:r>
            <a:r>
              <a:rPr lang="ru-RU" dirty="0" smtClean="0"/>
              <a:t> части – 20.11.1944г</a:t>
            </a:r>
          </a:p>
          <a:p>
            <a:r>
              <a:rPr lang="ru-RU" dirty="0" smtClean="0"/>
              <a:t>Умер</a:t>
            </a:r>
            <a:r>
              <a:rPr lang="ru-RU" dirty="0"/>
              <a:t>:    06.1972г.</a:t>
            </a:r>
          </a:p>
        </p:txBody>
      </p:sp>
      <p:sp>
        <p:nvSpPr>
          <p:cNvPr id="5" name="AutoShape 4" descr="blob:https://web.whatsapp.com/2ad4aaa1-f4bf-48e0-82c4-2c60d9bf564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123\AppData\Local\Microsoft\Windows\Temporary Internet Files\Content.IE5\47R89C0T\georgievskaya-lenta.6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84" y="1556792"/>
            <a:ext cx="1118036" cy="9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493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>
                <a:solidFill>
                  <a:srgbClr val="FF0000"/>
                </a:solidFill>
                <a:latin typeface="a_AlternaNr" panose="020B0606020207050204" pitchFamily="34" charset="-52"/>
              </a:rPr>
              <a:t>Бобрышев</a:t>
            </a:r>
            <a:r>
              <a:rPr lang="ru-RU" dirty="0">
                <a:solidFill>
                  <a:srgbClr val="FF0000"/>
                </a:solidFill>
                <a:latin typeface="a_AlternaNr" panose="020B0606020207050204" pitchFamily="34" charset="-52"/>
              </a:rPr>
              <a:t> Василий </a:t>
            </a:r>
            <a:r>
              <a:rPr lang="ru-RU" dirty="0" err="1" smtClean="0">
                <a:solidFill>
                  <a:srgbClr val="FF0000"/>
                </a:solidFill>
                <a:latin typeface="a_AlternaNr" panose="020B0606020207050204" pitchFamily="34" charset="-52"/>
              </a:rPr>
              <a:t>Карпович</a:t>
            </a:r>
            <a: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</a:b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(прапрадедушка Егора </a:t>
            </a:r>
            <a:r>
              <a:rPr lang="ru-RU" sz="1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Пипник</a:t>
            </a: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rgbClr val="FF0000"/>
              </a:solidFill>
              <a:latin typeface="a_AlternaNr" panose="020B0606020207050204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300" y="1600201"/>
            <a:ext cx="6257900" cy="4525963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15.03.1914 в село Птичье,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Изовильненский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Ставропольский край. Умер 10.02.1993 в с. Красное. Был призван в армию, с армии направлен на фронт с началом войны. Участвовал в обороне Сталинграда. 19.03.1944 получил медаль "За оборону Сталинграда"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/>
          <a:stretch/>
        </p:blipFill>
        <p:spPr bwMode="auto">
          <a:xfrm>
            <a:off x="6825208" y="1297453"/>
            <a:ext cx="2727173" cy="38209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99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44" y="3205387"/>
            <a:ext cx="1983178" cy="26747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3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123\AppData\Local\Microsoft\Windows\Temporary Internet Files\Content.IE5\4WPATDNQ\fame-feed-1421249_640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392" y="4164345"/>
            <a:ext cx="1152128" cy="113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064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  <a:t>СКЛЯРОВ ВАСИЛИЙ МИХАЙЛОВИЧ</a:t>
            </a:r>
            <a:b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</a:b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(прапрадедушка Вити, Никиты и Ксении Скляровых)</a:t>
            </a:r>
            <a:endParaRPr lang="ru-RU" dirty="0">
              <a:solidFill>
                <a:srgbClr val="FF0000"/>
              </a:solidFill>
              <a:latin typeface="a_AlternaNr" panose="020B0606020207050204" pitchFamily="34" charset="-52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192" y="1628800"/>
            <a:ext cx="2740487" cy="4059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99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313055"/>
            <a:ext cx="65" cy="626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71415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64568" y="256520"/>
            <a:ext cx="52565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endParaRPr lang="ru-RU" altLang="ru-RU" sz="1200" b="1" dirty="0" smtClean="0">
              <a:solidFill>
                <a:srgbClr val="4E5154"/>
              </a:solidFill>
              <a:latin typeface="PT Sans"/>
              <a:cs typeface="Arial" pitchFamily="34" charset="0"/>
            </a:endParaRP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endParaRPr lang="ru-RU" altLang="ru-RU" sz="1200" b="1" dirty="0">
              <a:solidFill>
                <a:srgbClr val="4E5154"/>
              </a:solidFill>
              <a:latin typeface="PT Sans"/>
              <a:cs typeface="Arial" pitchFamily="34" charset="0"/>
            </a:endParaRP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endParaRPr lang="ru-RU" altLang="ru-RU" sz="1200" b="1" dirty="0" smtClean="0">
              <a:solidFill>
                <a:srgbClr val="4E5154"/>
              </a:solidFill>
              <a:latin typeface="PT Sans"/>
              <a:cs typeface="Arial" pitchFamily="34" charset="0"/>
            </a:endParaRP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endParaRPr lang="ru-RU" altLang="ru-RU" sz="1200" b="1" dirty="0">
              <a:solidFill>
                <a:srgbClr val="4E5154"/>
              </a:solidFill>
              <a:latin typeface="PT Sans"/>
              <a:cs typeface="Arial" pitchFamily="34" charset="0"/>
            </a:endParaRP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endParaRPr lang="ru-RU" altLang="ru-RU" sz="1200" b="1" dirty="0" smtClean="0">
              <a:solidFill>
                <a:srgbClr val="4E5154"/>
              </a:solidFill>
              <a:latin typeface="PT Sans"/>
              <a:cs typeface="Arial" pitchFamily="34" charset="0"/>
            </a:endParaRP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endParaRPr lang="ru-RU" altLang="ru-RU" sz="1200" b="1" dirty="0">
              <a:solidFill>
                <a:srgbClr val="4E5154"/>
              </a:solidFill>
              <a:latin typeface="PT Sans"/>
              <a:cs typeface="Arial" pitchFamily="34" charset="0"/>
            </a:endParaRP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endParaRPr lang="ru-RU" altLang="ru-RU" sz="1200" b="1" dirty="0" smtClean="0">
              <a:solidFill>
                <a:srgbClr val="4E5154"/>
              </a:solidFill>
              <a:latin typeface="PT Sans"/>
              <a:cs typeface="Arial" pitchFamily="34" charset="0"/>
            </a:endParaRP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__.__.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1913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Ростовская обл.,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Сальский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р-н,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Шаблиевский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с/с, к/з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Буденного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 место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призыва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20.07.1941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Кировабадский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ГВК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выбытия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__.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03.1943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Причина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выбытия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пропал без вест</a:t>
            </a:r>
            <a:r>
              <a:rPr lang="ru-RU" altLang="ru-RU" sz="1600" dirty="0">
                <a:solidFill>
                  <a:srgbClr val="4E51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</p:spTree>
    <p:extLst>
      <p:ext uri="{BB962C8B-B14F-4D97-AF65-F5344CB8AC3E}">
        <p14:creationId xmlns:p14="http://schemas.microsoft.com/office/powerpoint/2010/main" val="1826557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FF0000"/>
                </a:solidFill>
                <a:latin typeface="a_AlternaNr" panose="020B0606020207050204" pitchFamily="34" charset="-52"/>
                <a:cs typeface="Times New Roman" panose="02020603050405020304" pitchFamily="18" charset="0"/>
              </a:rPr>
              <a:t>Казаров</a:t>
            </a:r>
            <a:r>
              <a:rPr lang="ru-RU" dirty="0">
                <a:solidFill>
                  <a:srgbClr val="FF0000"/>
                </a:solidFill>
                <a:latin typeface="a_AlternaNr" panose="020B0606020207050204" pitchFamily="34" charset="-52"/>
                <a:cs typeface="Times New Roman" panose="02020603050405020304" pitchFamily="18" charset="0"/>
              </a:rPr>
              <a:t> Сергей </a:t>
            </a:r>
            <a:r>
              <a:rPr lang="ru-RU" dirty="0" err="1">
                <a:solidFill>
                  <a:srgbClr val="FF0000"/>
                </a:solidFill>
                <a:latin typeface="a_AlternaNr" panose="020B0606020207050204" pitchFamily="34" charset="-52"/>
                <a:cs typeface="Times New Roman" panose="02020603050405020304" pitchFamily="18" charset="0"/>
              </a:rPr>
              <a:t>Варакович</a:t>
            </a:r>
            <a:endParaRPr lang="ru-RU" dirty="0">
              <a:solidFill>
                <a:srgbClr val="FF0000"/>
              </a:solidFill>
              <a:latin typeface="a_AlternaNr" panose="020B0606020207050204" pitchFamily="34" charset="-52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2" t="5339" r="21029" b="10961"/>
          <a:stretch/>
        </p:blipFill>
        <p:spPr bwMode="auto">
          <a:xfrm>
            <a:off x="6537176" y="1556792"/>
            <a:ext cx="2887273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99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064568" y="1340768"/>
            <a:ext cx="53285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Родился </a:t>
            </a:r>
            <a:r>
              <a:rPr lang="ru-RU" sz="1600" dirty="0"/>
              <a:t>в 1922 году в  Азербайджане  в с. </a:t>
            </a:r>
            <a:r>
              <a:rPr lang="ru-RU" sz="1600" dirty="0" err="1"/>
              <a:t>Кильвара</a:t>
            </a:r>
            <a:r>
              <a:rPr lang="ru-RU" sz="1600" dirty="0"/>
              <a:t> </a:t>
            </a:r>
            <a:r>
              <a:rPr lang="ru-RU" sz="1600" dirty="0" err="1"/>
              <a:t>Дивичинского</a:t>
            </a:r>
            <a:r>
              <a:rPr lang="ru-RU" sz="1600" dirty="0"/>
              <a:t>  района. </a:t>
            </a:r>
            <a:endParaRPr lang="ru-RU" sz="1600" dirty="0" smtClean="0"/>
          </a:p>
          <a:p>
            <a:r>
              <a:rPr lang="ru-RU" sz="1600" dirty="0" smtClean="0"/>
              <a:t>В </a:t>
            </a:r>
            <a:r>
              <a:rPr lang="ru-RU" sz="1600" dirty="0"/>
              <a:t>июле 1941 года </a:t>
            </a:r>
            <a:r>
              <a:rPr lang="ru-RU" sz="1600" dirty="0" err="1"/>
              <a:t>Дивичинским</a:t>
            </a:r>
            <a:r>
              <a:rPr lang="ru-RU" sz="1600" dirty="0"/>
              <a:t> военкоматом призвали на войну. Воевал он в г. Керчи. </a:t>
            </a:r>
            <a:endParaRPr lang="ru-RU" sz="1600" dirty="0" smtClean="0"/>
          </a:p>
          <a:p>
            <a:r>
              <a:rPr lang="ru-RU" sz="1600" dirty="0" smtClean="0"/>
              <a:t>Был </a:t>
            </a:r>
            <a:r>
              <a:rPr lang="ru-RU" sz="1600" dirty="0"/>
              <a:t>командиром пехотной роты. </a:t>
            </a:r>
            <a:endParaRPr lang="ru-RU" sz="1600" dirty="0" smtClean="0"/>
          </a:p>
          <a:p>
            <a:r>
              <a:rPr lang="ru-RU" sz="1600" dirty="0" smtClean="0"/>
              <a:t>В </a:t>
            </a:r>
            <a:r>
              <a:rPr lang="ru-RU" sz="1600" dirty="0"/>
              <a:t>ноябре 1941 года погиб в г. Керчь. </a:t>
            </a:r>
            <a:endParaRPr lang="ru-RU" sz="1600" dirty="0" smtClean="0"/>
          </a:p>
          <a:p>
            <a:r>
              <a:rPr lang="ru-RU" sz="1600" dirty="0" smtClean="0"/>
              <a:t>Последнее </a:t>
            </a:r>
            <a:r>
              <a:rPr lang="ru-RU" sz="1600" dirty="0"/>
              <a:t>письмо пришло в декабре 1941 года. </a:t>
            </a:r>
            <a:endParaRPr lang="ru-RU" sz="1600" dirty="0" smtClean="0"/>
          </a:p>
        </p:txBody>
      </p:sp>
      <p:pic>
        <p:nvPicPr>
          <p:cNvPr id="5124" name="Picture 4" descr="C:\Users\123\AppData\Local\Microsoft\Windows\Temporary Internet Files\Content.IE5\Y7ECGQLA\soviet_union_PNG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786" y="4869160"/>
            <a:ext cx="1148916" cy="83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910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188640"/>
            <a:ext cx="9849544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013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  <a:t>СВЯТАЯ ОЛЬГА АФАНАСЬЕВН</a:t>
            </a:r>
            <a:b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</a:b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(бабушка Оли </a:t>
            </a:r>
            <a:r>
              <a:rPr lang="ru-RU" sz="1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Овчаровой</a:t>
            </a: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rgbClr val="FF0000"/>
              </a:solidFill>
              <a:latin typeface="a_AlternaNr" panose="020B0606020207050204" pitchFamily="34" charset="-52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39" r="13295" b="7382"/>
          <a:stretch/>
        </p:blipFill>
        <p:spPr bwMode="auto">
          <a:xfrm>
            <a:off x="6537176" y="1556792"/>
            <a:ext cx="3042021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8" name="Picture 4" descr="C:\Users\123\AppData\Local\Microsoft\Windows\Temporary Internet Files\Content.IE5\47R89C0T\georgievskaya-lenta.6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658" y="4797152"/>
            <a:ext cx="1200803" cy="104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8584" y="664989"/>
            <a:ext cx="4896544" cy="290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71415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4E5154"/>
              </a:solidFill>
              <a:effectLst/>
              <a:latin typeface="PT Sans"/>
              <a:cs typeface="Arial" pitchFamily="34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 smtClean="0">
              <a:solidFill>
                <a:srgbClr val="4E5154"/>
              </a:solidFill>
              <a:latin typeface="PT Sans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solidFill>
                <a:srgbClr val="4E5154"/>
              </a:solidFill>
              <a:latin typeface="PT Sans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Воинское звание : </a:t>
            </a: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Ефрейтор</a:t>
            </a: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Воинская часть</a:t>
            </a:r>
          </a:p>
          <a:p>
            <a:pPr marL="457200" marR="0" lvl="1" indent="-45720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оиаб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85 РАБ 5 ВА, 34 РАБ 4 ВА СКФ</a:t>
            </a:r>
          </a:p>
          <a:p>
            <a:pPr marL="457200" marR="0" lvl="1" indent="-45720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награды</a:t>
            </a:r>
          </a:p>
          <a:p>
            <a:pPr marL="457200" marR="0" lvl="1" indent="-45720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оборону Кавказа»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169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598627" y="260648"/>
            <a:ext cx="774527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676637" y="4149080"/>
            <a:ext cx="7956884" cy="2448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/>
              <a:t>Цель проекта </a:t>
            </a:r>
            <a:r>
              <a:rPr lang="ru-RU" b="1" dirty="0" smtClean="0"/>
              <a:t>«Книга Памяти»:</a:t>
            </a:r>
          </a:p>
          <a:p>
            <a:pPr marL="0" lvl="0" indent="0">
              <a:buNone/>
            </a:pPr>
            <a:r>
              <a:rPr lang="ru-RU" sz="1200" dirty="0" smtClean="0">
                <a:solidFill>
                  <a:srgbClr val="333333"/>
                </a:solidFill>
                <a:latin typeface="Helvetica Neue"/>
              </a:rPr>
              <a:t> </a:t>
            </a:r>
            <a:endParaRPr lang="ru-RU" sz="2200" dirty="0" smtClean="0"/>
          </a:p>
          <a:p>
            <a:pPr marL="0" indent="0" algn="ctr">
              <a:buNone/>
            </a:pPr>
            <a:r>
              <a:rPr lang="ru-RU" sz="2400" dirty="0" smtClean="0"/>
              <a:t>  </a:t>
            </a:r>
            <a:r>
              <a:rPr lang="ru-RU" sz="2400" b="1" dirty="0"/>
              <a:t>и</a:t>
            </a:r>
            <a:r>
              <a:rPr lang="ru-RU" sz="2400" b="1" dirty="0" smtClean="0"/>
              <a:t>стория ПОБЕДЫ в Великой Отечественной войне навсегда должна остаться  в  наших  сердцах и памяти  потомков.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2682" y="116632"/>
            <a:ext cx="3814239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20619" y="404664"/>
            <a:ext cx="436848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Тема Великой Отечественной Войны чрезвычайно актуальна в современном обществе, она способствует объединению, сплочению нашего </a:t>
            </a:r>
            <a:r>
              <a:rPr lang="ru-RU" b="1" dirty="0" smtClean="0"/>
              <a:t>народа.  День </a:t>
            </a:r>
            <a:r>
              <a:rPr lang="ru-RU" b="1" dirty="0"/>
              <a:t>Победы близок и понятен детям дошкольного возраста, потому </a:t>
            </a:r>
            <a:r>
              <a:rPr lang="ru-RU" b="1" dirty="0" smtClean="0"/>
              <a:t>что в войне происходило  противостояние </a:t>
            </a:r>
            <a:r>
              <a:rPr lang="ru-RU" b="1" dirty="0"/>
              <a:t>добра </a:t>
            </a:r>
            <a:r>
              <a:rPr lang="ru-RU" b="1" dirty="0" smtClean="0"/>
              <a:t> злу и насилию, и в  финале добро  одержало победу.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1728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  <a:cs typeface="Times New Roman" panose="02020603050405020304" pitchFamily="18" charset="0"/>
              </a:rPr>
              <a:t>ГОЛУБ АЛЕКСАНДР ДМИТРИЕВИЧ</a:t>
            </a:r>
            <a:b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(прапрадедушка Марьяны и Вики Нимченко)</a:t>
            </a:r>
            <a:endParaRPr lang="ru-RU" dirty="0">
              <a:solidFill>
                <a:srgbClr val="FF0000"/>
              </a:solidFill>
              <a:latin typeface="a_AlternaNr" panose="020B0606020207050204" pitchFamily="34" charset="-52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123\Desktop\Голуб Александр Дмитриевич 001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152" y="1412776"/>
            <a:ext cx="3290905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20552" y="1412776"/>
            <a:ext cx="5400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Дата рождения</a:t>
            </a:r>
            <a:r>
              <a:rPr lang="ru-RU" sz="1600" dirty="0"/>
              <a:t>: 21.09.1921г</a:t>
            </a:r>
          </a:p>
          <a:p>
            <a:r>
              <a:rPr lang="ru-RU" sz="1600" b="1" dirty="0"/>
              <a:t>Воинское звание</a:t>
            </a:r>
            <a:r>
              <a:rPr lang="ru-RU" sz="1600" dirty="0"/>
              <a:t>: сержант.</a:t>
            </a:r>
          </a:p>
          <a:p>
            <a:r>
              <a:rPr lang="ru-RU" sz="1600" b="1" dirty="0"/>
              <a:t>Место службы</a:t>
            </a:r>
            <a:r>
              <a:rPr lang="ru-RU" sz="1600" dirty="0"/>
              <a:t>: 92 </a:t>
            </a:r>
            <a:r>
              <a:rPr lang="ru-RU" sz="1600" dirty="0" err="1"/>
              <a:t>сд</a:t>
            </a:r>
            <a:r>
              <a:rPr lang="ru-RU" sz="1600" dirty="0"/>
              <a:t> 1 </a:t>
            </a:r>
            <a:r>
              <a:rPr lang="ru-RU" sz="1600" dirty="0" err="1"/>
              <a:t>Укрф</a:t>
            </a:r>
            <a:endParaRPr lang="ru-RU" sz="1600" dirty="0"/>
          </a:p>
          <a:p>
            <a:r>
              <a:rPr lang="ru-RU" sz="1600" b="1" dirty="0"/>
              <a:t>Место призыва</a:t>
            </a:r>
            <a:r>
              <a:rPr lang="ru-RU" sz="1600" dirty="0"/>
              <a:t>: </a:t>
            </a:r>
            <a:r>
              <a:rPr lang="ru-RU" sz="1600" dirty="0" err="1"/>
              <a:t>Пуховичский</a:t>
            </a:r>
            <a:r>
              <a:rPr lang="ru-RU" sz="1600" dirty="0"/>
              <a:t> РВК, Белорусская ССР, Минская обл.</a:t>
            </a:r>
          </a:p>
          <a:p>
            <a:r>
              <a:rPr lang="ru-RU" sz="1600" b="1" dirty="0"/>
              <a:t>Дата поступления на службу</a:t>
            </a:r>
            <a:r>
              <a:rPr lang="ru-RU" sz="1600" dirty="0"/>
              <a:t>: 1940г.</a:t>
            </a:r>
          </a:p>
          <a:p>
            <a:r>
              <a:rPr lang="ru-RU" sz="1600" b="1" dirty="0"/>
              <a:t>Награды</a:t>
            </a:r>
            <a:r>
              <a:rPr lang="ru-RU" sz="1600" dirty="0"/>
              <a:t>: Орден Славы </a:t>
            </a:r>
            <a:r>
              <a:rPr lang="en-US" sz="1600" dirty="0"/>
              <a:t>III</a:t>
            </a:r>
            <a:r>
              <a:rPr lang="ru-RU" sz="1600" dirty="0"/>
              <a:t> степени.</a:t>
            </a:r>
          </a:p>
          <a:p>
            <a:r>
              <a:rPr lang="ru-RU" sz="1600" b="1" dirty="0"/>
              <a:t>Умер</a:t>
            </a:r>
            <a:r>
              <a:rPr lang="ru-RU" sz="1600" dirty="0"/>
              <a:t> 13.10.1997г.</a:t>
            </a:r>
          </a:p>
        </p:txBody>
      </p:sp>
    </p:spTree>
    <p:extLst>
      <p:ext uri="{BB962C8B-B14F-4D97-AF65-F5344CB8AC3E}">
        <p14:creationId xmlns:p14="http://schemas.microsoft.com/office/powerpoint/2010/main" val="2772228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</a:br>
            <a: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  <a:t>ЮДИЛЕВИЧ БОРИС МАТВЕЕВИЧ</a:t>
            </a:r>
            <a:b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</a:b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(прапрадедушка Валерии </a:t>
            </a:r>
            <a:r>
              <a:rPr lang="ru-RU" sz="1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Тумаковой</a:t>
            </a: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a_AlternaNr" panose="020B0606020207050204" pitchFamily="34" charset="-52"/>
              </a:rPr>
            </a:br>
            <a:endParaRPr lang="ru-RU" dirty="0">
              <a:solidFill>
                <a:srgbClr val="FF0000"/>
              </a:solidFill>
              <a:latin typeface="a_AlternaNr" panose="020B0606020207050204" pitchFamily="34" charset="-52"/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24" y="1484784"/>
            <a:ext cx="2498159" cy="40536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77" name="Picture 5" descr="C:\Users\123\AppData\Local\Microsoft\Windows\Temporary Internet Files\Content.IE5\47R89C0T\georgievskaya-lenta.6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00" y="5085184"/>
            <a:ext cx="1168524" cy="101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64568" y="980728"/>
            <a:ext cx="561662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1600" dirty="0" smtClean="0"/>
              <a:t>Родился </a:t>
            </a:r>
            <a:r>
              <a:rPr lang="ru-RU" sz="1600" dirty="0"/>
              <a:t>в городе Тула . С 14 лет работал на заводе разнорабочим, слесарем, потом мастером. В октябре 1941 года в составе группы специалистов Тульского металлургического завода "Новая Тула" был эвакуирован в г. Омск. В годы войны завод выпускал звенья для авиационных пушек, противогазы, ручные гранаты, гильзы для 20-мм снарядов, взрыватели. </a:t>
            </a:r>
          </a:p>
          <a:p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96816" y="3068960"/>
            <a:ext cx="33843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Борис Матвеевич работал на заводе начальником штамповочного цеха, был два раза призван на фронт, но оба раза его возвращали на завод для налаживания производства. В 1942 году получил бронь до конца войны. После войны остался жить в г. Омске.</a:t>
            </a:r>
          </a:p>
        </p:txBody>
      </p:sp>
    </p:spTree>
    <p:extLst>
      <p:ext uri="{BB962C8B-B14F-4D97-AF65-F5344CB8AC3E}">
        <p14:creationId xmlns:p14="http://schemas.microsoft.com/office/powerpoint/2010/main" val="1298538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0879" y="332656"/>
            <a:ext cx="5460606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	Без </a:t>
            </a:r>
            <a:r>
              <a:rPr lang="ru-RU" sz="2000" b="1" dirty="0"/>
              <a:t>памяти о прошлом ни у одного народа не может быть  будущего. Горечь и скорбь до сих пор живут в сердцах многих наших граждан, пытающихся выяснить судьбу своих близких, пропавших без вести в Великую Отечественную войну. За многие тысячи километров едут они к местам былых сражений, где сложили свои головы дорогие им люди.</a:t>
            </a:r>
          </a:p>
          <a:p>
            <a:pPr marL="0" indent="0">
              <a:buNone/>
            </a:pPr>
            <a:r>
              <a:rPr lang="ru-RU" sz="2000" b="1" dirty="0" smtClean="0"/>
              <a:t>	Низкий </a:t>
            </a:r>
            <a:r>
              <a:rPr lang="ru-RU" sz="2000" b="1" dirty="0"/>
              <a:t>поклон всем, вынесшим на своих плечах тяготы и лишения военного лихолетья, превозмогавшим боль, кровь и смерть</a:t>
            </a:r>
            <a:r>
              <a:rPr lang="ru-RU" sz="2000" b="1" dirty="0" smtClean="0"/>
              <a:t>!</a:t>
            </a:r>
          </a:p>
          <a:p>
            <a:pPr marL="0" indent="0">
              <a:buNone/>
            </a:pPr>
            <a:r>
              <a:rPr lang="ru-RU" sz="2000" b="1" dirty="0" smtClean="0"/>
              <a:t> 	Низкий </a:t>
            </a:r>
            <a:r>
              <a:rPr lang="ru-RU" sz="2000" b="1" dirty="0"/>
              <a:t>поклон и благодарность потомков всем, кто поднял страну из руин, кто всей своей жизнью показал, каким должно быть поколение Победителей</a:t>
            </a:r>
            <a:r>
              <a:rPr lang="ru-RU" sz="2000" b="1" dirty="0" smtClean="0"/>
              <a:t>!!!</a:t>
            </a:r>
            <a:endParaRPr lang="ru-RU" sz="2000" b="1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5661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598627" y="260648"/>
            <a:ext cx="774527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1496616" y="116632"/>
            <a:ext cx="8208912" cy="345638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1400" b="1" dirty="0">
                <a:solidFill>
                  <a:srgbClr val="002060"/>
                </a:solidFill>
                <a:latin typeface="Garamond" panose="02020404030301010803" pitchFamily="18" charset="0"/>
              </a:rPr>
              <a:t>   </a:t>
            </a:r>
            <a:r>
              <a:rPr lang="ru-RU" sz="2900" b="1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lang="ru-RU" sz="29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                                     </a:t>
            </a:r>
            <a:r>
              <a:rPr lang="ru-RU" sz="34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Вспомним </a:t>
            </a:r>
            <a:r>
              <a:rPr lang="ru-RU" sz="3400" b="1" dirty="0">
                <a:solidFill>
                  <a:srgbClr val="002060"/>
                </a:solidFill>
                <a:latin typeface="Garamond" panose="02020404030301010803" pitchFamily="18" charset="0"/>
              </a:rPr>
              <a:t>всех поименно,</a:t>
            </a:r>
          </a:p>
          <a:p>
            <a:pPr marL="0" indent="0" algn="ctr">
              <a:buNone/>
            </a:pPr>
            <a:r>
              <a:rPr lang="ru-RU" sz="3400" b="1" dirty="0">
                <a:solidFill>
                  <a:srgbClr val="002060"/>
                </a:solidFill>
                <a:latin typeface="Garamond" panose="02020404030301010803" pitchFamily="18" charset="0"/>
              </a:rPr>
              <a:t>Сердцем вспомним своим.</a:t>
            </a:r>
          </a:p>
          <a:p>
            <a:pPr marL="0" indent="0" algn="ctr">
              <a:buNone/>
            </a:pPr>
            <a:r>
              <a:rPr lang="ru-RU" sz="3400" b="1" dirty="0">
                <a:solidFill>
                  <a:srgbClr val="002060"/>
                </a:solidFill>
                <a:latin typeface="Garamond" panose="02020404030301010803" pitchFamily="18" charset="0"/>
              </a:rPr>
              <a:t>Это нужно не мертвым,</a:t>
            </a:r>
          </a:p>
          <a:p>
            <a:pPr marL="0" indent="0" algn="ctr">
              <a:buNone/>
            </a:pPr>
            <a:r>
              <a:rPr lang="ru-RU" sz="3400" b="1" dirty="0">
                <a:solidFill>
                  <a:srgbClr val="002060"/>
                </a:solidFill>
                <a:latin typeface="Garamond" panose="02020404030301010803" pitchFamily="18" charset="0"/>
              </a:rPr>
              <a:t>Это нужно живым.</a:t>
            </a:r>
          </a:p>
          <a:p>
            <a:pPr marL="0" indent="0" algn="ctr">
              <a:buNone/>
            </a:pPr>
            <a:r>
              <a:rPr lang="ru-RU" sz="2900" dirty="0" smtClean="0">
                <a:solidFill>
                  <a:srgbClr val="333333"/>
                </a:solidFill>
                <a:latin typeface="Helvetica Neue"/>
              </a:rPr>
              <a:t> </a:t>
            </a:r>
          </a:p>
          <a:p>
            <a:pPr marL="0" indent="0" algn="just">
              <a:buNone/>
            </a:pPr>
            <a:r>
              <a:rPr lang="ru-RU" sz="2900" dirty="0" smtClean="0">
                <a:solidFill>
                  <a:srgbClr val="333333"/>
                </a:solidFill>
                <a:latin typeface="Calibri" panose="020F0502020204030204" pitchFamily="34" charset="0"/>
              </a:rPr>
              <a:t>При создании «Книги Памяти» мы руководствовались идеей и долгом – воссоздать </a:t>
            </a:r>
            <a:r>
              <a:rPr lang="ru-RU" sz="2900" dirty="0">
                <a:solidFill>
                  <a:srgbClr val="333333"/>
                </a:solidFill>
                <a:latin typeface="Calibri" panose="020F0502020204030204" pitchFamily="34" charset="0"/>
              </a:rPr>
              <a:t>память об участниках </a:t>
            </a:r>
            <a:r>
              <a:rPr lang="ru-RU" sz="2900" dirty="0" smtClean="0">
                <a:solidFill>
                  <a:srgbClr val="333333"/>
                </a:solidFill>
                <a:latin typeface="Calibri" panose="020F0502020204030204" pitchFamily="34" charset="0"/>
              </a:rPr>
              <a:t>войны, </a:t>
            </a:r>
            <a:r>
              <a:rPr lang="ru-RU" sz="2900" dirty="0">
                <a:solidFill>
                  <a:srgbClr val="333333"/>
                </a:solidFill>
                <a:latin typeface="Calibri" panose="020F0502020204030204" pitchFamily="34" charset="0"/>
              </a:rPr>
              <a:t>передать священную память о </a:t>
            </a:r>
            <a:r>
              <a:rPr lang="ru-RU" sz="2900" dirty="0" smtClean="0">
                <a:solidFill>
                  <a:srgbClr val="333333"/>
                </a:solidFill>
                <a:latin typeface="Calibri" panose="020F0502020204030204" pitchFamily="34" charset="0"/>
              </a:rPr>
              <a:t>павших, сохранить </a:t>
            </a:r>
            <a:r>
              <a:rPr lang="ru-RU" sz="2900" dirty="0">
                <a:solidFill>
                  <a:srgbClr val="333333"/>
                </a:solidFill>
                <a:latin typeface="Calibri" panose="020F0502020204030204" pitchFamily="34" charset="0"/>
              </a:rPr>
              <a:t>в душе </a:t>
            </a:r>
            <a:r>
              <a:rPr lang="ru-RU" sz="2900" dirty="0" smtClean="0">
                <a:solidFill>
                  <a:srgbClr val="333333"/>
                </a:solidFill>
                <a:latin typeface="Calibri" panose="020F0502020204030204" pitchFamily="34" charset="0"/>
              </a:rPr>
              <a:t>каждого ребенка чувство </a:t>
            </a:r>
            <a:r>
              <a:rPr lang="ru-RU" sz="2900" dirty="0">
                <a:solidFill>
                  <a:srgbClr val="333333"/>
                </a:solidFill>
                <a:latin typeface="Calibri" panose="020F0502020204030204" pitchFamily="34" charset="0"/>
              </a:rPr>
              <a:t>благодарности </a:t>
            </a:r>
            <a:r>
              <a:rPr lang="ru-RU" sz="2900" dirty="0" smtClean="0">
                <a:solidFill>
                  <a:srgbClr val="333333"/>
                </a:solidFill>
                <a:latin typeface="Calibri" panose="020F0502020204030204" pitchFamily="34" charset="0"/>
              </a:rPr>
              <a:t> к родному человеку из его семьи, отдавшему </a:t>
            </a:r>
            <a:r>
              <a:rPr lang="ru-RU" sz="2900" dirty="0">
                <a:solidFill>
                  <a:srgbClr val="333333"/>
                </a:solidFill>
                <a:latin typeface="Calibri" panose="020F0502020204030204" pitchFamily="34" charset="0"/>
              </a:rPr>
              <a:t>свой гражданский </a:t>
            </a:r>
            <a:r>
              <a:rPr lang="ru-RU" sz="2900" dirty="0" smtClean="0">
                <a:solidFill>
                  <a:srgbClr val="333333"/>
                </a:solidFill>
                <a:latin typeface="Calibri" panose="020F0502020204030204" pitchFamily="34" charset="0"/>
              </a:rPr>
              <a:t>долг на ратном и трудовом фронтах войны.</a:t>
            </a:r>
            <a:endParaRPr lang="ru-RU" sz="2900" b="1" dirty="0">
              <a:solidFill>
                <a:srgbClr val="333333"/>
              </a:solidFill>
              <a:latin typeface="Helvetica Neue"/>
            </a:endParaRPr>
          </a:p>
          <a:p>
            <a:pPr marL="0" indent="0">
              <a:buNone/>
            </a:pPr>
            <a:endParaRPr lang="ru-RU" sz="1400" dirty="0">
              <a:solidFill>
                <a:srgbClr val="333333"/>
              </a:solidFill>
              <a:latin typeface="Helvetica Neue"/>
            </a:endParaRPr>
          </a:p>
          <a:p>
            <a:pPr marL="0" indent="0">
              <a:buNone/>
            </a:pPr>
            <a:endParaRPr lang="ru-RU" sz="1400" dirty="0" smtClean="0">
              <a:solidFill>
                <a:srgbClr val="333333"/>
              </a:solidFill>
              <a:latin typeface="Helvetica Neue"/>
            </a:endParaRPr>
          </a:p>
          <a:p>
            <a:pPr marL="0" indent="0">
              <a:buNone/>
            </a:pPr>
            <a:endParaRPr lang="ru-RU" sz="1400" dirty="0">
              <a:solidFill>
                <a:srgbClr val="333333"/>
              </a:solidFill>
              <a:latin typeface="Helvetica Neue"/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rgbClr val="333333"/>
                </a:solidFill>
                <a:latin typeface="Helvetica Neue"/>
              </a:rPr>
              <a:t> </a:t>
            </a:r>
            <a:endParaRPr lang="ru-RU" sz="1400" dirty="0">
              <a:solidFill>
                <a:srgbClr val="333333"/>
              </a:solidFill>
              <a:latin typeface="Helvetica Neue"/>
            </a:endParaRPr>
          </a:p>
          <a:p>
            <a:pPr marL="0" indent="0">
              <a:buNone/>
            </a:pPr>
            <a:endParaRPr lang="ru-RU" sz="1400" dirty="0" smtClean="0">
              <a:solidFill>
                <a:srgbClr val="333333"/>
              </a:solidFill>
              <a:latin typeface="Helvetica Neue"/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rgbClr val="333333"/>
                </a:solidFill>
                <a:latin typeface="Helvetica Neue"/>
              </a:rPr>
              <a:t> </a:t>
            </a:r>
            <a:endParaRPr lang="ru-RU" sz="1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8624" y="2780928"/>
            <a:ext cx="4248472" cy="25500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3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7096" y="4413726"/>
            <a:ext cx="3930437" cy="23047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3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8706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598627" y="260648"/>
            <a:ext cx="774527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42609" y="332657"/>
            <a:ext cx="40777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Спасибо Вам, что мы войны не знали, </a:t>
            </a:r>
            <a:br>
              <a:rPr lang="ru-RU" sz="1600" b="1" dirty="0"/>
            </a:br>
            <a:r>
              <a:rPr lang="ru-RU" sz="1600" b="1" dirty="0"/>
              <a:t>За то, что в небе взрывы не слышны,</a:t>
            </a:r>
            <a:br>
              <a:rPr lang="ru-RU" sz="1600" b="1" dirty="0"/>
            </a:br>
            <a:r>
              <a:rPr lang="ru-RU" sz="1600" b="1" dirty="0" smtClean="0"/>
              <a:t>За </a:t>
            </a:r>
            <a:r>
              <a:rPr lang="ru-RU" sz="1600" b="1" dirty="0"/>
              <a:t>то, что вы Россию отстояли </a:t>
            </a:r>
            <a:br>
              <a:rPr lang="ru-RU" sz="1600" b="1" dirty="0"/>
            </a:br>
            <a:r>
              <a:rPr lang="ru-RU" sz="1600" b="1" dirty="0"/>
              <a:t>И первыми с победою в Берлин вошли.</a:t>
            </a:r>
            <a:br>
              <a:rPr lang="ru-RU" sz="1600" b="1" dirty="0"/>
            </a:br>
            <a:r>
              <a:rPr lang="ru-RU" sz="1600" b="1" dirty="0" smtClean="0"/>
              <a:t>Не </a:t>
            </a:r>
            <a:r>
              <a:rPr lang="ru-RU" sz="1600" b="1" dirty="0"/>
              <a:t>все вернулись с той войны живыми, </a:t>
            </a:r>
            <a:br>
              <a:rPr lang="ru-RU" sz="1600" b="1" dirty="0"/>
            </a:br>
            <a:r>
              <a:rPr lang="ru-RU" sz="1600" b="1" dirty="0"/>
              <a:t>Ценою жизни,  победив фашизм.</a:t>
            </a:r>
            <a:br>
              <a:rPr lang="ru-RU" sz="1600" b="1" dirty="0"/>
            </a:br>
            <a:r>
              <a:rPr lang="ru-RU" sz="1600" b="1" dirty="0" smtClean="0"/>
              <a:t>Храним </a:t>
            </a:r>
            <a:r>
              <a:rPr lang="ru-RU" sz="1600" b="1" dirty="0"/>
              <a:t>о Вас мы память и поныне, </a:t>
            </a:r>
            <a:br>
              <a:rPr lang="ru-RU" sz="1600" b="1" dirty="0"/>
            </a:br>
            <a:r>
              <a:rPr lang="ru-RU" sz="1600" b="1" dirty="0"/>
              <a:t>Примером служит нам Ваш героизм!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9234" y="120208"/>
            <a:ext cx="2650683" cy="31511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3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8628" y="2636912"/>
            <a:ext cx="3198355" cy="34193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3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9024" y="476673"/>
            <a:ext cx="1967442" cy="32988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3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6983" y="3789040"/>
            <a:ext cx="4990943" cy="29507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3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0612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600" y="404664"/>
            <a:ext cx="8424936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prstClr val="black"/>
                </a:solidFill>
              </a:rPr>
              <a:t/>
            </a:r>
            <a:br>
              <a:rPr lang="ru-RU" sz="2200" b="1" dirty="0" smtClean="0">
                <a:solidFill>
                  <a:prstClr val="black"/>
                </a:solidFill>
              </a:rPr>
            </a:br>
            <a:r>
              <a:rPr lang="ru-RU" sz="2200" dirty="0">
                <a:solidFill>
                  <a:prstClr val="black"/>
                </a:solidFill>
              </a:rPr>
              <a:t/>
            </a:r>
            <a:br>
              <a:rPr lang="ru-RU" sz="2200" dirty="0">
                <a:solidFill>
                  <a:prstClr val="black"/>
                </a:solidFill>
              </a:rPr>
            </a:br>
            <a:r>
              <a:rPr lang="ru-RU" sz="2200" dirty="0" smtClean="0">
                <a:solidFill>
                  <a:prstClr val="black"/>
                </a:solidFill>
              </a:rPr>
              <a:t/>
            </a:r>
            <a:br>
              <a:rPr lang="ru-RU" sz="2200" dirty="0" smtClean="0">
                <a:solidFill>
                  <a:prstClr val="black"/>
                </a:solidFill>
              </a:rPr>
            </a:br>
            <a:r>
              <a:rPr lang="ru-RU" sz="2200" dirty="0">
                <a:solidFill>
                  <a:prstClr val="black"/>
                </a:solidFill>
              </a:rPr>
              <a:t/>
            </a:r>
            <a:br>
              <a:rPr lang="ru-RU" sz="2200" dirty="0">
                <a:solidFill>
                  <a:prstClr val="black"/>
                </a:solidFill>
              </a:rPr>
            </a:br>
            <a:r>
              <a:rPr lang="ru-RU" sz="2200" dirty="0" smtClean="0">
                <a:solidFill>
                  <a:prstClr val="black"/>
                </a:solidFill>
              </a:rPr>
              <a:t/>
            </a:r>
            <a:br>
              <a:rPr lang="ru-RU" sz="2200" dirty="0" smtClean="0">
                <a:solidFill>
                  <a:prstClr val="black"/>
                </a:solidFill>
              </a:rPr>
            </a:br>
            <a:r>
              <a:rPr lang="ru-RU" sz="2200" dirty="0">
                <a:solidFill>
                  <a:prstClr val="black"/>
                </a:solidFill>
              </a:rPr>
              <a:t/>
            </a:r>
            <a:br>
              <a:rPr lang="ru-RU" sz="2200" dirty="0">
                <a:solidFill>
                  <a:prstClr val="black"/>
                </a:solidFill>
              </a:rPr>
            </a:br>
            <a:r>
              <a:rPr lang="ru-RU" sz="2200" dirty="0" smtClean="0">
                <a:solidFill>
                  <a:prstClr val="black"/>
                </a:solidFill>
              </a:rPr>
              <a:t/>
            </a:r>
            <a:br>
              <a:rPr lang="ru-RU" sz="2200" dirty="0" smtClean="0">
                <a:solidFill>
                  <a:prstClr val="black"/>
                </a:solidFill>
              </a:rPr>
            </a:br>
            <a:r>
              <a:rPr lang="ru-RU" sz="2200" dirty="0">
                <a:solidFill>
                  <a:prstClr val="black"/>
                </a:solidFill>
              </a:rPr>
              <a:t/>
            </a:r>
            <a:br>
              <a:rPr lang="ru-RU" sz="2200" dirty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 На сегодняшний </a:t>
            </a:r>
            <a:r>
              <a:rPr lang="ru-RU" dirty="0">
                <a:solidFill>
                  <a:prstClr val="black"/>
                </a:solidFill>
              </a:rPr>
              <a:t>день в России осталось немного ветеранов Великой Отечественной войны. И с каждый годом их становится все меньше и меньше. </a:t>
            </a:r>
            <a:r>
              <a:rPr lang="ru-RU" dirty="0" smtClean="0">
                <a:solidFill>
                  <a:prstClr val="black"/>
                </a:solidFill>
              </a:rPr>
              <a:t/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Трепетное, уважительное </a:t>
            </a:r>
            <a:r>
              <a:rPr lang="ru-RU" dirty="0">
                <a:solidFill>
                  <a:prstClr val="black"/>
                </a:solidFill>
              </a:rPr>
              <a:t>отношение к людям, завоевавшим нелегкую победу, — наша обязанность до конца жизни.</a:t>
            </a:r>
            <a:r>
              <a:rPr lang="ru-RU" sz="2800" b="1" dirty="0">
                <a:solidFill>
                  <a:prstClr val="black"/>
                </a:solidFill>
              </a:rPr>
              <a:t/>
            </a:r>
            <a:br>
              <a:rPr lang="ru-RU" sz="2800" b="1" dirty="0">
                <a:solidFill>
                  <a:prstClr val="black"/>
                </a:solidFill>
              </a:rPr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513127" y="5805264"/>
            <a:ext cx="7956884" cy="86409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/>
              <a:t>За ваше мужество в бою… За вашу боль… За ваши раны… За жизнь, счастливую мою - земной поклон Вам, Ветераны</a:t>
            </a:r>
            <a:r>
              <a:rPr lang="ru-RU" sz="2000" b="1" dirty="0" smtClean="0"/>
              <a:t>!!!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1484783"/>
            <a:ext cx="5537729" cy="4320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pic>
        <p:nvPicPr>
          <p:cNvPr id="1028" name="Picture 4" descr="D:\ФОТО\МБДОУ №8\9 Мая\2017\SDC178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0"/>
          <a:stretch/>
        </p:blipFill>
        <p:spPr bwMode="auto">
          <a:xfrm>
            <a:off x="2864768" y="1520258"/>
            <a:ext cx="5705321" cy="38164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3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9873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230" y="476672"/>
            <a:ext cx="8915400" cy="940966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b="1" dirty="0" smtClean="0">
                <a:solidFill>
                  <a:srgbClr val="C00000"/>
                </a:solidFill>
                <a:latin typeface="a_AlternaNr" panose="020B0606020207050204" pitchFamily="34" charset="-52"/>
              </a:rPr>
              <a:t>ТЕРЕХОВ ИВАН ВАСИЛЬЕВИЧ</a:t>
            </a:r>
            <a:br>
              <a:rPr lang="ru-RU" b="1" dirty="0" smtClean="0">
                <a:solidFill>
                  <a:srgbClr val="C00000"/>
                </a:solidFill>
                <a:latin typeface="a_AlternaNr" panose="020B0606020207050204" pitchFamily="34" charset="-52"/>
              </a:rPr>
            </a:b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(житель </a:t>
            </a:r>
            <a:r>
              <a:rPr lang="ru-RU" sz="1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Красноселья</a:t>
            </a: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solidFill>
                  <a:srgbClr val="C00000"/>
                </a:solidFill>
                <a:latin typeface="a_AlternaNr" panose="020B0606020207050204" pitchFamily="34" charset="-52"/>
              </a:rPr>
              <a:t/>
            </a:r>
            <a:br>
              <a:rPr lang="ru-RU" dirty="0">
                <a:solidFill>
                  <a:srgbClr val="C00000"/>
                </a:solidFill>
                <a:latin typeface="a_AlternaNr" panose="020B0606020207050204" pitchFamily="34" charset="-52"/>
              </a:rPr>
            </a:b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192" y="1556792"/>
            <a:ext cx="2790476" cy="40190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99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1928664" y="1484784"/>
            <a:ext cx="38164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Служил Иван Васильевич в 56 пехотном полку, участвовал в освобождении </a:t>
            </a:r>
            <a:r>
              <a:rPr lang="ru-RU" sz="2000" dirty="0" err="1"/>
              <a:t>г.Токман</a:t>
            </a:r>
            <a:r>
              <a:rPr lang="ru-RU" sz="2000" dirty="0"/>
              <a:t>, </a:t>
            </a:r>
            <a:r>
              <a:rPr lang="ru-RU" sz="2000" dirty="0" err="1"/>
              <a:t>Меритополь</a:t>
            </a:r>
            <a:r>
              <a:rPr lang="ru-RU" sz="2000" dirty="0"/>
              <a:t>, где ожесточённо шли бои.</a:t>
            </a:r>
          </a:p>
        </p:txBody>
      </p:sp>
      <p:pic>
        <p:nvPicPr>
          <p:cNvPr id="3077" name="Picture 5" descr="C:\Users\123\AppData\Local\Microsoft\Windows\Temporary Internet Files\Content.IE5\47R89C0T\georgievskaya-lenta.6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0" y="1494886"/>
            <a:ext cx="1312540" cy="114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5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0832" y="0"/>
            <a:ext cx="5969868" cy="1417638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 smtClean="0"/>
              <a:t>Иван </a:t>
            </a:r>
            <a:r>
              <a:rPr lang="ru-RU" sz="2400" b="1" dirty="0"/>
              <a:t>Васильевич  Терехов </a:t>
            </a:r>
            <a:r>
              <a:rPr lang="ru-RU" sz="2400" dirty="0"/>
              <a:t>родился  в станице Канеловской, в крестьянской семье. К началу войны закончил восемь классов, и когда немцы приближались к Кубани, то семья Тереховых эвакуировалась в Армению. А когда враг был выброшен  с земли Кубанской, то семья вернулась в родную станицу.</a:t>
            </a:r>
            <a:br>
              <a:rPr lang="ru-RU" sz="2400" dirty="0"/>
            </a:br>
            <a:r>
              <a:rPr lang="ru-RU" sz="2400" dirty="0"/>
              <a:t>Начинал Иван  Васильевич войну пехотинцем в марте сорок третьего года. Освобождал станицы </a:t>
            </a:r>
            <a:r>
              <a:rPr lang="ru-RU" sz="2400" dirty="0" err="1"/>
              <a:t>Есиноватую</a:t>
            </a:r>
            <a:r>
              <a:rPr lang="ru-RU" sz="2400" dirty="0"/>
              <a:t>, Волноваха. Под станицей </a:t>
            </a:r>
            <a:r>
              <a:rPr lang="ru-RU" sz="2400" dirty="0" err="1"/>
              <a:t>Бильманка</a:t>
            </a:r>
            <a:r>
              <a:rPr lang="ru-RU" sz="2400" dirty="0"/>
              <a:t> их полк подвергся сильной немецкой бомбардировке  шестью «</a:t>
            </a:r>
            <a:r>
              <a:rPr lang="ru-RU" sz="2400" dirty="0" err="1"/>
              <a:t>юнкерсами</a:t>
            </a:r>
            <a:r>
              <a:rPr lang="ru-RU" sz="2400" dirty="0"/>
              <a:t>» и «</a:t>
            </a:r>
            <a:r>
              <a:rPr lang="ru-RU" sz="2400" dirty="0" err="1"/>
              <a:t>мессершмитом</a:t>
            </a:r>
            <a:r>
              <a:rPr lang="ru-RU" sz="2400" dirty="0" smtClean="0"/>
              <a:t>».</a:t>
            </a:r>
            <a:br>
              <a:rPr lang="ru-RU" sz="2400" dirty="0" smtClean="0"/>
            </a:br>
            <a:r>
              <a:rPr lang="ru-RU" sz="2000" dirty="0"/>
              <a:t>                                                                   </a:t>
            </a:r>
            <a:br>
              <a:rPr lang="ru-RU" sz="2000" dirty="0"/>
            </a:br>
            <a:endParaRPr lang="ru-RU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4" y="0"/>
            <a:ext cx="2495238" cy="328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86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60912" y="260649"/>
            <a:ext cx="5249788" cy="5328591"/>
          </a:xfrm>
        </p:spPr>
        <p:txBody>
          <a:bodyPr>
            <a:normAutofit fontScale="62500" lnSpcReduction="20000"/>
          </a:bodyPr>
          <a:lstStyle/>
          <a:p>
            <a:pPr fontAlgn="base"/>
            <a:r>
              <a:rPr lang="ru-RU" dirty="0"/>
              <a:t>Но война для него не закончилась в 1945 году. Он еще пять лет служил в Северной группе оккупационных войск, при штабе 408 артиллерийской бригады и демобилизовался в 1950 году в звании капитана запаса.</a:t>
            </a:r>
          </a:p>
          <a:p>
            <a:pPr fontAlgn="base"/>
            <a:r>
              <a:rPr lang="ru-RU" dirty="0"/>
              <a:t>            В праздничные  дни грудь его украшают награды: ордена Отечественной войны первой и второй степени, медали «За отвагу», «За освобождение Варшавы», «За взятие Берлина». «За победу над Германией».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  <a:p>
            <a:pPr fontAlgn="base"/>
            <a:r>
              <a:rPr lang="ru-RU" dirty="0"/>
              <a:t>После демобилизации окончил </a:t>
            </a:r>
            <a:r>
              <a:rPr lang="ru-RU" dirty="0" err="1"/>
              <a:t>Новочеркасский</a:t>
            </a:r>
            <a:r>
              <a:rPr lang="ru-RU" dirty="0"/>
              <a:t>  и Краснодарский  сельскохозяйственные техникумы.  Работал ветврачом.</a:t>
            </a:r>
          </a:p>
          <a:p>
            <a:pPr fontAlgn="base"/>
            <a:r>
              <a:rPr lang="ru-RU" dirty="0"/>
              <a:t>В 2014 году Иван Васильевич умер, но память о нём всегда будет жить в наших сердцах.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9" y="75844"/>
            <a:ext cx="2664296" cy="28494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3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88" y="2925327"/>
            <a:ext cx="2328863" cy="30243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3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9757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1796</TotalTime>
  <Words>942</Words>
  <Application>Microsoft Office PowerPoint</Application>
  <PresentationFormat>Лист A4 (210x297 мм)</PresentationFormat>
  <Paragraphs>180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  КНИГА ПАМЯТИ</vt:lpstr>
      <vt:lpstr>      </vt:lpstr>
      <vt:lpstr>      </vt:lpstr>
      <vt:lpstr>      </vt:lpstr>
      <vt:lpstr>      </vt:lpstr>
      <vt:lpstr>         На сегодняшний день в России осталось немного ветеранов Великой Отечественной войны. И с каждый годом их становится все меньше и меньше.  Трепетное, уважительное отношение к людям, завоевавшим нелегкую победу, — наша обязанность до конца жизни. </vt:lpstr>
      <vt:lpstr>ТЕРЕХОВ ИВАН ВАСИЛЬЕВИЧ (житель Красноселья) </vt:lpstr>
      <vt:lpstr>               Иван Васильевич  Терехов родился  в станице Канеловской, в крестьянской семье. К началу войны закончил восемь классов, и когда немцы приближались к Кубани, то семья Тереховых эвакуировалась в Армению. А когда враг был выброшен  с земли Кубанской, то семья вернулась в родную станицу. Начинал Иван  Васильевич войну пехотинцем в марте сорок третьего года. Освобождал станицы Есиноватую, Волноваха. Под станицей Бильманка их полк подвергся сильной немецкой бомбардировке  шестью «юнкерсами» и «мессершмитом».                                                                     </vt:lpstr>
      <vt:lpstr>Презентация PowerPoint</vt:lpstr>
      <vt:lpstr>ГОРДИЕНКО ИВАН ПАНТЕЛЕЕВИЧ (прапрадедушка  Андрея Шимко )</vt:lpstr>
      <vt:lpstr>ИСАЕВ ГРИГОРИЙ АНДРЕЕВИЧ (прадедушка  Валерии Дегтяревой )</vt:lpstr>
      <vt:lpstr>ТУМАКОВ НИКОЛАЙ ВАСИЛЬЕВИЧ  (ПРАПРАДЕДУШКА Леры Тумаковой)</vt:lpstr>
      <vt:lpstr>САВЕНКО ЯКОВ КОНСТАНТИНОВИЧ (прапрадедушка Вики Сафоновой)</vt:lpstr>
      <vt:lpstr>       Чествуя ветеранов войны, вспоминаем и тех, кто познал все ужасы фашистского плена, полное бесправие, издевательства, унижение, страх за свою жизнь. Бывшие малолетние узники, которые сегодня уже пожилые люди, не могут сдержать слез и горечи от выпавших на них испытаний  в детстве.</vt:lpstr>
      <vt:lpstr>БЛАГИХ КУЗЬМА АЛЕКСЕЕВИЧ (прапрадедушка Димы Лысенко)</vt:lpstr>
      <vt:lpstr>ЛЯШЕНКО ТРОФИМ ГАВРИЛОВИЧ (прапрадедушка  Саши и Яны Вылегжаненых)</vt:lpstr>
      <vt:lpstr>  ВЫЛЕГЖАНИН СПИРИДОН ВАСИЛЬЕВИЧ (прапрадедушка  Саши и Яны Вылегжаненых)   </vt:lpstr>
      <vt:lpstr>      </vt:lpstr>
      <vt:lpstr>МУХА АЛЕКСАНДР ЯКОВЛЕВИЧ (прапрадедушка  Вероники Рябко)</vt:lpstr>
      <vt:lpstr>ПОЛУЯН ПАВЕЛ ДМИТРИЕВИЧ (прапрадедушка Марии Иванченко)</vt:lpstr>
      <vt:lpstr>Дементьев Николай Тихонович (прадедушка Саютиных Никифора и Ярослава) </vt:lpstr>
      <vt:lpstr>Презентация PowerPoint</vt:lpstr>
      <vt:lpstr>Хмельницкий Пимен  Яковлевич (прапрадедушка Панченко Анжелики и Полины)</vt:lpstr>
      <vt:lpstr>Малыхин Андрей Сергеевич (прадедушка Кати Малыхиной)</vt:lpstr>
      <vt:lpstr>Бобрышев Василий Карпович (прапрадедушка Егора Пипник)</vt:lpstr>
      <vt:lpstr>СКЛЯРОВ ВАСИЛИЙ МИХАЙЛОВИЧ (прапрадедушка Вити, Никиты и Ксении Скляровых)</vt:lpstr>
      <vt:lpstr>Казаров Сергей Варакович</vt:lpstr>
      <vt:lpstr>Презентация PowerPoint</vt:lpstr>
      <vt:lpstr>СВЯТАЯ ОЛЬГА АФАНАСЬЕВН (бабушка Оли Овчаровой)</vt:lpstr>
      <vt:lpstr>ГОЛУБ АЛЕКСАНДР ДМИТРИЕВИЧ (прапрадедушка Марьяны и Вики Нимченко)</vt:lpstr>
      <vt:lpstr> ЮДИЛЕВИЧ БОРИС МАТВЕЕВИЧ (прапрадедушка Валерии Тумаковой) 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123</cp:lastModifiedBy>
  <cp:revision>242</cp:revision>
  <dcterms:created xsi:type="dcterms:W3CDTF">2015-04-22T17:56:23Z</dcterms:created>
  <dcterms:modified xsi:type="dcterms:W3CDTF">2020-05-03T05:45:29Z</dcterms:modified>
</cp:coreProperties>
</file>