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57" r:id="rId4"/>
    <p:sldId id="258" r:id="rId5"/>
    <p:sldId id="261" r:id="rId6"/>
    <p:sldId id="262" r:id="rId7"/>
    <p:sldId id="259" r:id="rId8"/>
    <p:sldId id="260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6E63-70F6-4B38-94FB-1677F96264AD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678B7A3-105A-4700-BE5D-9332B4E25C4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6E63-70F6-4B38-94FB-1677F96264AD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8B7A3-105A-4700-BE5D-9332B4E25C4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678B7A3-105A-4700-BE5D-9332B4E25C4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6E63-70F6-4B38-94FB-1677F96264AD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6E63-70F6-4B38-94FB-1677F96264AD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678B7A3-105A-4700-BE5D-9332B4E25C4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6E63-70F6-4B38-94FB-1677F96264AD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678B7A3-105A-4700-BE5D-9332B4E25C4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AC16E63-70F6-4B38-94FB-1677F96264AD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8B7A3-105A-4700-BE5D-9332B4E25C4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6E63-70F6-4B38-94FB-1677F96264AD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678B7A3-105A-4700-BE5D-9332B4E25C4B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6E63-70F6-4B38-94FB-1677F96264AD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678B7A3-105A-4700-BE5D-9332B4E25C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6E63-70F6-4B38-94FB-1677F96264AD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78B7A3-105A-4700-BE5D-9332B4E25C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678B7A3-105A-4700-BE5D-9332B4E25C4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6E63-70F6-4B38-94FB-1677F96264AD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678B7A3-105A-4700-BE5D-9332B4E25C4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AC16E63-70F6-4B38-94FB-1677F96264AD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AC16E63-70F6-4B38-94FB-1677F96264AD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678B7A3-105A-4700-BE5D-9332B4E25C4B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869160"/>
            <a:ext cx="6400800" cy="1752600"/>
          </a:xfrm>
        </p:spPr>
        <p:txBody>
          <a:bodyPr>
            <a:normAutofit/>
          </a:bodyPr>
          <a:lstStyle/>
          <a:p>
            <a:pPr algn="r"/>
            <a:endParaRPr lang="ru-RU" sz="2400" dirty="0" smtClean="0">
              <a:solidFill>
                <a:schemeClr val="tx1"/>
              </a:solidFill>
            </a:endParaRPr>
          </a:p>
          <a:p>
            <a:pPr algn="r"/>
            <a:endParaRPr lang="ru-RU" sz="2400" dirty="0">
              <a:solidFill>
                <a:schemeClr val="tx1"/>
              </a:solidFill>
            </a:endParaRPr>
          </a:p>
          <a:p>
            <a:pPr algn="r"/>
            <a:endParaRPr lang="ru-RU" sz="2400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Воспитатель: Малыхина Н.С</a:t>
            </a:r>
            <a:r>
              <a:rPr lang="ru-RU" sz="1900" dirty="0" smtClean="0">
                <a:solidFill>
                  <a:schemeClr val="tx1"/>
                </a:solidFill>
              </a:rPr>
              <a:t>.</a:t>
            </a:r>
            <a:endParaRPr lang="ru-RU" sz="19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520" y="260648"/>
            <a:ext cx="7505896" cy="201622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Презентация для детей старшего дошкольного возраста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«День  Российского флага»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46" y="2708920"/>
            <a:ext cx="6696744" cy="3155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43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32856"/>
            <a:ext cx="8534400" cy="18002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Спасибо за внимание!</a:t>
            </a:r>
            <a:endParaRPr lang="ru-RU" sz="4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8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352928" cy="34563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8496944" cy="309634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Цель:</a:t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sz="3600" dirty="0" smtClean="0">
                <a:solidFill>
                  <a:srgbClr val="212529"/>
                </a:solidFill>
                <a:latin typeface="Arial"/>
              </a:rPr>
              <a:t>Формировать </a:t>
            </a:r>
            <a:r>
              <a:rPr lang="ru-RU" sz="3600" dirty="0">
                <a:solidFill>
                  <a:srgbClr val="212529"/>
                </a:solidFill>
                <a:latin typeface="Arial"/>
              </a:rPr>
              <a:t>знания детей о флаге России, его символике. </a:t>
            </a:r>
            <a:r>
              <a:rPr lang="ru-RU" sz="3600" dirty="0" smtClean="0">
                <a:solidFill>
                  <a:srgbClr val="212529"/>
                </a:solidFill>
                <a:latin typeface="Arial"/>
              </a:rPr>
              <a:t>      </a:t>
            </a:r>
            <a:br>
              <a:rPr lang="ru-RU" sz="3600" dirty="0" smtClean="0">
                <a:solidFill>
                  <a:srgbClr val="212529"/>
                </a:solidFill>
                <a:latin typeface="Arial"/>
              </a:rPr>
            </a:br>
            <a:r>
              <a:rPr lang="ru-RU" sz="3600" dirty="0">
                <a:solidFill>
                  <a:srgbClr val="212529"/>
                </a:solidFill>
                <a:latin typeface="Arial"/>
              </a:rPr>
              <a:t> </a:t>
            </a:r>
            <a:r>
              <a:rPr lang="ru-RU" sz="3600" dirty="0" smtClean="0">
                <a:solidFill>
                  <a:srgbClr val="212529"/>
                </a:solidFill>
                <a:latin typeface="Arial"/>
              </a:rPr>
              <a:t> Развивать </a:t>
            </a:r>
            <a:r>
              <a:rPr lang="ru-RU" sz="3600" dirty="0">
                <a:solidFill>
                  <a:srgbClr val="212529"/>
                </a:solidFill>
                <a:latin typeface="Arial"/>
              </a:rPr>
              <a:t>у детей чувство патриотизма и любви к своей Родине; </a:t>
            </a:r>
            <a:br>
              <a:rPr lang="ru-RU" sz="3600" dirty="0">
                <a:solidFill>
                  <a:srgbClr val="212529"/>
                </a:solidFill>
                <a:latin typeface="Arial"/>
              </a:rPr>
            </a:br>
            <a:r>
              <a:rPr lang="ru-RU" sz="3600" dirty="0" smtClean="0">
                <a:solidFill>
                  <a:srgbClr val="212529"/>
                </a:solidFill>
                <a:latin typeface="Arial"/>
              </a:rPr>
              <a:t>  </a:t>
            </a:r>
            <a:r>
              <a:rPr lang="ru-RU" sz="3600" dirty="0">
                <a:solidFill>
                  <a:srgbClr val="212529"/>
                </a:solidFill>
                <a:latin typeface="Arial"/>
              </a:rPr>
              <a:t>Воспитывать уважительное отношение к государственной символике.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81286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22 августа – День государственного флага 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Каждая страна имеет такой знак, по которой её можно легко узнать. Это государственный флаг. У всех стран государственные флаги разные по цвету.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Государственный флаг нашей страны  состоит из трех цветов: белого, синего и  красного.</a:t>
            </a:r>
          </a:p>
          <a:p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78" y="476672"/>
            <a:ext cx="595306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59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34400" cy="1008112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8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8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8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8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800" dirty="0" smtClean="0">
                <a:solidFill>
                  <a:schemeClr val="tx1"/>
                </a:solidFill>
                <a:ea typeface="+mn-ea"/>
                <a:cs typeface="+mn-cs"/>
              </a:rPr>
              <a:t>Значение </a:t>
            </a:r>
            <a:r>
              <a:rPr lang="ru-RU" sz="2800" dirty="0">
                <a:solidFill>
                  <a:schemeClr val="tx1"/>
                </a:solidFill>
                <a:ea typeface="+mn-ea"/>
                <a:cs typeface="+mn-cs"/>
              </a:rPr>
              <a:t>цветов флага</a:t>
            </a:r>
            <a:r>
              <a:rPr lang="ru-RU" sz="2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8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267200" cy="46817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Белый</a:t>
            </a:r>
            <a:r>
              <a:rPr lang="ru-RU" dirty="0"/>
              <a:t>, синий и красный</a:t>
            </a:r>
          </a:p>
          <a:p>
            <a:pPr marL="0" indent="0">
              <a:buNone/>
            </a:pPr>
            <a:r>
              <a:rPr lang="ru-RU" dirty="0"/>
              <a:t>цвета с древних времён на</a:t>
            </a:r>
          </a:p>
          <a:p>
            <a:pPr marL="0" indent="0">
              <a:buNone/>
            </a:pPr>
            <a:r>
              <a:rPr lang="ru-RU" dirty="0"/>
              <a:t>Руси означали:</a:t>
            </a:r>
          </a:p>
          <a:p>
            <a:endParaRPr lang="ru-RU" dirty="0"/>
          </a:p>
          <a:p>
            <a:r>
              <a:rPr lang="ru-RU" dirty="0"/>
              <a:t>Белый цвет благородство и</a:t>
            </a:r>
          </a:p>
          <a:p>
            <a:pPr marL="0" indent="0">
              <a:buNone/>
            </a:pPr>
            <a:r>
              <a:rPr lang="ru-RU" dirty="0"/>
              <a:t>откровенность;</a:t>
            </a:r>
          </a:p>
          <a:p>
            <a:endParaRPr lang="ru-RU" dirty="0"/>
          </a:p>
          <a:p>
            <a:r>
              <a:rPr lang="ru-RU" dirty="0"/>
              <a:t>Синий цвет верность,</a:t>
            </a:r>
          </a:p>
          <a:p>
            <a:pPr marL="0" indent="0">
              <a:buNone/>
            </a:pPr>
            <a:r>
              <a:rPr lang="ru-RU" dirty="0"/>
              <a:t>честность, безупречность</a:t>
            </a:r>
          </a:p>
          <a:p>
            <a:pPr marL="0" indent="0">
              <a:buNone/>
            </a:pPr>
            <a:r>
              <a:rPr lang="ru-RU" dirty="0"/>
              <a:t>и целомудрие;</a:t>
            </a:r>
          </a:p>
          <a:p>
            <a:endParaRPr lang="ru-RU" dirty="0" smtClean="0"/>
          </a:p>
          <a:p>
            <a:r>
              <a:rPr lang="ru-RU" dirty="0" smtClean="0"/>
              <a:t>Красный </a:t>
            </a:r>
            <a:r>
              <a:rPr lang="ru-RU" dirty="0"/>
              <a:t>цвет мужество,</a:t>
            </a:r>
          </a:p>
          <a:p>
            <a:pPr marL="0" indent="0">
              <a:buNone/>
            </a:pPr>
            <a:r>
              <a:rPr lang="ru-RU" dirty="0"/>
              <a:t>смелость, великодушие и</a:t>
            </a:r>
          </a:p>
          <a:p>
            <a:pPr marL="0" indent="0">
              <a:buNone/>
            </a:pPr>
            <a:r>
              <a:rPr lang="ru-RU" dirty="0"/>
              <a:t>любовь.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2924944"/>
            <a:ext cx="3240360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4005064"/>
            <a:ext cx="3240360" cy="720080"/>
          </a:xfrm>
          <a:prstGeom prst="roundRect">
            <a:avLst/>
          </a:prstGeom>
          <a:solidFill>
            <a:srgbClr val="0070C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5013176"/>
            <a:ext cx="3240360" cy="792088"/>
          </a:xfrm>
          <a:prstGeom prst="roundRect">
            <a:avLst/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332656"/>
            <a:ext cx="4464496" cy="633670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Флаг нашей страны имеет свою историю, много веков тому назад вместо флага люди использовали шест, привязывая к его верхушке пучок или конский хвост, окрашенный яркой краской. Назывался он стягом. Главным значением стяга было собрать, «Стянуть к себе» воинов для защиты своей земли, села или города.</a:t>
            </a:r>
            <a:endParaRPr lang="ru-RU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482453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94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2103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628800"/>
            <a:ext cx="2534816" cy="4497363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tx1"/>
                </a:solidFill>
              </a:rPr>
              <a:t>Первый  настоящий флаг появился во время царствования  Алексея Михайловича в</a:t>
            </a:r>
            <a:r>
              <a:rPr lang="en-US" sz="2200" dirty="0" smtClean="0">
                <a:solidFill>
                  <a:schemeClr val="tx1"/>
                </a:solidFill>
              </a:rPr>
              <a:t>  XVII </a:t>
            </a:r>
            <a:r>
              <a:rPr lang="ru-RU" sz="2200" dirty="0" smtClean="0">
                <a:solidFill>
                  <a:schemeClr val="tx1"/>
                </a:solidFill>
              </a:rPr>
              <a:t>веке. Он украсил верхушку первого военного корабля «Орёл»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2656"/>
            <a:ext cx="6192688" cy="613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52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Государственный флаг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поднимается во время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торжественных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мероприятий,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праздников, и в это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время всегда звучит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гимн Российской</a:t>
            </a:r>
          </a:p>
          <a:p>
            <a:pPr marL="0" indent="0">
              <a:buNone/>
            </a:pPr>
            <a:r>
              <a:rPr lang="ru-RU" dirty="0"/>
              <a:t>Федерации.</a:t>
            </a:r>
          </a:p>
        </p:txBody>
      </p:sp>
      <p:pic>
        <p:nvPicPr>
          <p:cNvPr id="3077" name="Picture 5" descr="http://ouorlov.kalach.obr55.ru/files/2022/07/%25D0%2594%25D0%25B5%25D0%25BD%25D1%258C-%25D0%2593%25D0%25BE%25D1%2581%25D1%2583%25D0%25B4%25D0%25B0%25D1%2580%25D1%2581%25D1%2582%25D0%25B2%25D0%25B5%25D0%25BD%25D0%25BD%25D0%25BE%25D0%25B3%25D0%25BE-%25D1%2584%25D0%25BB%25D0%25B0%25D0%25B3%25D0%25B0-%25D0%25A0%25D0%25BE%25D1%2581%25D1%2581%25D0%25B8%25D0%25B9%25D1%2581%25D0%25BA%25D0%25BE%25D0%25B9-%25D0%25A4%25D0%25B5%25D0%25B4%25D0%25B5%25D1%2580%25D0%25B0%25D1%2586%25D0%25B8%25D0%25B8.-%25D0%25A1-%25D0%25BF%25D1%2580%25D0%25B0%25D0%25B7%25D0%25B4%25D0%25BD%25D0%25B8%25D0%25BA%25D0%25BE%25D0%25BC-%25D0%25B2%25D0%25B0%25D1%25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68760"/>
            <a:ext cx="568863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73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332656"/>
            <a:ext cx="8503920" cy="576639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200" dirty="0"/>
              <a:t>В синем небе над </a:t>
            </a:r>
            <a:r>
              <a:rPr lang="ru-RU" sz="2200" dirty="0" err="1"/>
              <a:t>Москвою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Реет флаг наш дорогой.</a:t>
            </a:r>
            <a:br>
              <a:rPr lang="ru-RU" sz="2200" dirty="0"/>
            </a:br>
            <a:r>
              <a:rPr lang="ru-RU" sz="2200" dirty="0"/>
              <a:t>В каждой русской деревеньке</a:t>
            </a:r>
            <a:br>
              <a:rPr lang="ru-RU" sz="2200" dirty="0"/>
            </a:br>
            <a:r>
              <a:rPr lang="ru-RU" sz="2200" dirty="0"/>
              <a:t>Ты увидишь флаг родной.</a:t>
            </a:r>
          </a:p>
          <a:p>
            <a:pPr marL="0" indent="0" fontAlgn="base">
              <a:buNone/>
            </a:pPr>
            <a:r>
              <a:rPr lang="ru-RU" sz="2200" dirty="0"/>
              <a:t>Флаг российский наш окрашен</a:t>
            </a:r>
            <a:br>
              <a:rPr lang="ru-RU" sz="2200" dirty="0"/>
            </a:br>
            <a:r>
              <a:rPr lang="ru-RU" sz="2200" dirty="0"/>
              <a:t>В белый, синий, красный цвет.</a:t>
            </a:r>
            <a:br>
              <a:rPr lang="ru-RU" sz="2200" dirty="0"/>
            </a:br>
            <a:r>
              <a:rPr lang="ru-RU" sz="2200" dirty="0"/>
              <a:t>Он трепещет в небе ясном,</a:t>
            </a:r>
            <a:br>
              <a:rPr lang="ru-RU" sz="2200" dirty="0"/>
            </a:br>
            <a:r>
              <a:rPr lang="ru-RU" sz="2200" dirty="0"/>
              <a:t>И его прекрасней нет.</a:t>
            </a:r>
          </a:p>
          <a:p>
            <a:pPr marL="0" indent="0" fontAlgn="base">
              <a:buNone/>
            </a:pPr>
            <a:r>
              <a:rPr lang="ru-RU" sz="2200" dirty="0"/>
              <a:t>Белый – символ мира, правды</a:t>
            </a:r>
            <a:br>
              <a:rPr lang="ru-RU" sz="2200" dirty="0"/>
            </a:br>
            <a:r>
              <a:rPr lang="ru-RU" sz="2200" dirty="0"/>
              <a:t>И душевной чистоты.</a:t>
            </a:r>
            <a:br>
              <a:rPr lang="ru-RU" sz="2200" dirty="0"/>
            </a:br>
            <a:r>
              <a:rPr lang="ru-RU" sz="2200" dirty="0"/>
              <a:t>Синий – верности и веры,</a:t>
            </a:r>
            <a:br>
              <a:rPr lang="ru-RU" sz="2200" dirty="0"/>
            </a:br>
            <a:r>
              <a:rPr lang="ru-RU" sz="2200" dirty="0"/>
              <a:t>Бескорыстной доброты.</a:t>
            </a:r>
          </a:p>
          <a:p>
            <a:pPr marL="0" indent="0" fontAlgn="base">
              <a:buNone/>
            </a:pPr>
            <a:r>
              <a:rPr lang="ru-RU" sz="2200" dirty="0"/>
              <a:t>Боль народа, кровь погибших</a:t>
            </a:r>
            <a:br>
              <a:rPr lang="ru-RU" sz="2200" dirty="0"/>
            </a:br>
            <a:r>
              <a:rPr lang="ru-RU" sz="2200" dirty="0"/>
              <a:t>Отражает красный цвет.</a:t>
            </a:r>
            <a:br>
              <a:rPr lang="ru-RU" sz="2200" dirty="0"/>
            </a:br>
            <a:r>
              <a:rPr lang="ru-RU" sz="2200" dirty="0"/>
              <a:t>Будем Родину любить мы</a:t>
            </a:r>
            <a:br>
              <a:rPr lang="ru-RU" sz="2200" dirty="0"/>
            </a:br>
            <a:r>
              <a:rPr lang="ru-RU" sz="2200" dirty="0"/>
              <a:t>И хранить её от бед.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64904"/>
            <a:ext cx="4572000" cy="394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94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06952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47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105</TotalTime>
  <Words>205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Официальная</vt:lpstr>
      <vt:lpstr>Презентация для детей старшего дошкольного возраста «День  Российского флага»</vt:lpstr>
      <vt:lpstr>Цель:   Формировать знания детей о флаге России, его символике.          Развивать у детей чувство патриотизма и любви к своей Родине;    Воспитывать уважительное отношение к государственной символике.</vt:lpstr>
      <vt:lpstr>Презентация PowerPoint</vt:lpstr>
      <vt:lpstr>    Значение цветов флага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детей старшего дошкольного возраста «День  Российского флага»</dc:title>
  <dc:creator>xxx</dc:creator>
  <cp:lastModifiedBy>xxx</cp:lastModifiedBy>
  <cp:revision>11</cp:revision>
  <dcterms:created xsi:type="dcterms:W3CDTF">2023-08-20T16:15:07Z</dcterms:created>
  <dcterms:modified xsi:type="dcterms:W3CDTF">2023-08-20T18:03:22Z</dcterms:modified>
</cp:coreProperties>
</file>